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82" r:id="rId3"/>
    <p:sldId id="271" r:id="rId4"/>
    <p:sldId id="275" r:id="rId5"/>
    <p:sldId id="283" r:id="rId6"/>
    <p:sldId id="263" r:id="rId7"/>
    <p:sldId id="274" r:id="rId8"/>
    <p:sldId id="276" r:id="rId9"/>
    <p:sldId id="257" r:id="rId10"/>
    <p:sldId id="265" r:id="rId11"/>
    <p:sldId id="278" r:id="rId12"/>
    <p:sldId id="260" r:id="rId13"/>
    <p:sldId id="258" r:id="rId14"/>
    <p:sldId id="262" r:id="rId15"/>
    <p:sldId id="270" r:id="rId16"/>
    <p:sldId id="279" r:id="rId17"/>
    <p:sldId id="266" r:id="rId18"/>
    <p:sldId id="28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528"/>
    <a:srgbClr val="FFCCCC"/>
    <a:srgbClr val="05103E"/>
    <a:srgbClr val="FFFFFF"/>
    <a:srgbClr val="33CC33"/>
    <a:srgbClr val="146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51270-24B4-49CC-9761-D0BA05799A41}" v="4" dt="2018-11-18T23:48:37.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1" autoAdjust="0"/>
    <p:restoredTop sz="50755" autoAdjust="0"/>
  </p:normalViewPr>
  <p:slideViewPr>
    <p:cSldViewPr snapToGrid="0">
      <p:cViewPr varScale="1">
        <p:scale>
          <a:sx n="56" d="100"/>
          <a:sy n="56" d="100"/>
        </p:scale>
        <p:origin x="-8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Grazi" userId="8a0fa75b3d7108dd" providerId="LiveId" clId="{62E51270-24B4-49CC-9761-D0BA05799A41}"/>
    <pc:docChg chg="delSld modSld">
      <pc:chgData name="Victor Grazi" userId="8a0fa75b3d7108dd" providerId="LiveId" clId="{62E51270-24B4-49CC-9761-D0BA05799A41}" dt="2018-11-18T23:48:37.059" v="4"/>
      <pc:docMkLst>
        <pc:docMk/>
      </pc:docMkLst>
      <pc:sldChg chg="del">
        <pc:chgData name="Victor Grazi" userId="8a0fa75b3d7108dd" providerId="LiveId" clId="{62E51270-24B4-49CC-9761-D0BA05799A41}" dt="2018-11-18T23:47:27.467" v="0" actId="2696"/>
        <pc:sldMkLst>
          <pc:docMk/>
          <pc:sldMk cId="3199675509" sldId="267"/>
        </pc:sldMkLst>
      </pc:sldChg>
      <pc:sldChg chg="modSp modAnim">
        <pc:chgData name="Victor Grazi" userId="8a0fa75b3d7108dd" providerId="LiveId" clId="{62E51270-24B4-49CC-9761-D0BA05799A41}" dt="2018-11-18T23:48:37.059" v="4"/>
        <pc:sldMkLst>
          <pc:docMk/>
          <pc:sldMk cId="2934061203" sldId="270"/>
        </pc:sldMkLst>
        <pc:spChg chg="mod">
          <ac:chgData name="Victor Grazi" userId="8a0fa75b3d7108dd" providerId="LiveId" clId="{62E51270-24B4-49CC-9761-D0BA05799A41}" dt="2018-11-18T23:48:37.059" v="4"/>
          <ac:spMkLst>
            <pc:docMk/>
            <pc:sldMk cId="2934061203" sldId="270"/>
            <ac:spMk id="6" creationId="{395ACB7A-048D-4356-BA12-AF84110631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52A94-428C-467F-AD43-B3FAA28FBF5A}"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B6E79-05BD-41DA-9DC0-DB7BE1FF77DC}" type="slidenum">
              <a:rPr lang="en-US" smtClean="0"/>
              <a:t>‹#›</a:t>
            </a:fld>
            <a:endParaRPr lang="en-US"/>
          </a:p>
        </p:txBody>
      </p:sp>
    </p:spTree>
    <p:extLst>
      <p:ext uri="{BB962C8B-B14F-4D97-AF65-F5344CB8AC3E}">
        <p14:creationId xmlns:p14="http://schemas.microsoft.com/office/powerpoint/2010/main" val="42262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talk about how to get there from here. It’s not fast, there’s politics, but you want to position yourself so that in five years you can look back and say I made some good progress. And in ten years even more. </a:t>
            </a:r>
          </a:p>
        </p:txBody>
      </p:sp>
      <p:sp>
        <p:nvSpPr>
          <p:cNvPr id="4" name="Slide Number Placeholder 3"/>
          <p:cNvSpPr>
            <a:spLocks noGrp="1"/>
          </p:cNvSpPr>
          <p:nvPr>
            <p:ph type="sldNum" sz="quarter" idx="5"/>
          </p:nvPr>
        </p:nvSpPr>
        <p:spPr/>
        <p:txBody>
          <a:bodyPr/>
          <a:lstStyle/>
          <a:p>
            <a:fld id="{68EB6E79-05BD-41DA-9DC0-DB7BE1FF77DC}" type="slidenum">
              <a:rPr lang="en-US" smtClean="0"/>
              <a:t>1</a:t>
            </a:fld>
            <a:endParaRPr lang="en-US"/>
          </a:p>
        </p:txBody>
      </p:sp>
    </p:spTree>
    <p:extLst>
      <p:ext uri="{BB962C8B-B14F-4D97-AF65-F5344CB8AC3E}">
        <p14:creationId xmlns:p14="http://schemas.microsoft.com/office/powerpoint/2010/main" val="13636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11</a:t>
            </a:fld>
            <a:endParaRPr lang="en-US"/>
          </a:p>
        </p:txBody>
      </p:sp>
    </p:spTree>
    <p:extLst>
      <p:ext uri="{BB962C8B-B14F-4D97-AF65-F5344CB8AC3E}">
        <p14:creationId xmlns:p14="http://schemas.microsoft.com/office/powerpoint/2010/main" val="22900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If you're shy, find someone successful and ask them to mentor you! Offer to help them and they will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Become a go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12</a:t>
            </a:fld>
            <a:endParaRPr lang="en-US"/>
          </a:p>
        </p:txBody>
      </p:sp>
    </p:spTree>
    <p:extLst>
      <p:ext uri="{BB962C8B-B14F-4D97-AF65-F5344CB8AC3E}">
        <p14:creationId xmlns:p14="http://schemas.microsoft.com/office/powerpoint/2010/main" val="956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hockey players, but we do need to keep our eye on where the puck is heading. Which are the coming technologies, what languages are going to be sought after?</a:t>
            </a:r>
          </a:p>
        </p:txBody>
      </p:sp>
      <p:sp>
        <p:nvSpPr>
          <p:cNvPr id="4" name="Slide Number Placeholder 3"/>
          <p:cNvSpPr>
            <a:spLocks noGrp="1"/>
          </p:cNvSpPr>
          <p:nvPr>
            <p:ph type="sldNum" sz="quarter" idx="5"/>
          </p:nvPr>
        </p:nvSpPr>
        <p:spPr/>
        <p:txBody>
          <a:bodyPr/>
          <a:lstStyle/>
          <a:p>
            <a:fld id="{68EB6E79-05BD-41DA-9DC0-DB7BE1FF77DC}" type="slidenum">
              <a:rPr lang="en-US" smtClean="0"/>
              <a:t>13</a:t>
            </a:fld>
            <a:endParaRPr lang="en-US"/>
          </a:p>
        </p:txBody>
      </p:sp>
    </p:spTree>
    <p:extLst>
      <p:ext uri="{BB962C8B-B14F-4D97-AF65-F5344CB8AC3E}">
        <p14:creationId xmlns:p14="http://schemas.microsoft.com/office/powerpoint/2010/main" val="373658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your LinkedIn profile up to date an compelling</a:t>
            </a:r>
          </a:p>
          <a:p>
            <a:r>
              <a:rPr lang="en-US" dirty="0"/>
              <a:t>Contribute to open source. Keep your code in GitHub. Experiment, and keep it as an archive This </a:t>
            </a:r>
          </a:p>
          <a:p>
            <a:r>
              <a:rPr lang="en-US" dirty="0"/>
              <a:t>Then any project you are working on becomes open source</a:t>
            </a:r>
          </a:p>
          <a:p>
            <a:r>
              <a:rPr lang="en-US" dirty="0"/>
              <a:t>And the code becomes your resume.</a:t>
            </a:r>
          </a:p>
          <a:p>
            <a:r>
              <a:rPr lang="en-US" dirty="0"/>
              <a:t>Keep your name clean. It’s your most valuable asset and it’s a very small world</a:t>
            </a:r>
          </a:p>
        </p:txBody>
      </p:sp>
      <p:sp>
        <p:nvSpPr>
          <p:cNvPr id="4" name="Slide Number Placeholder 3"/>
          <p:cNvSpPr>
            <a:spLocks noGrp="1"/>
          </p:cNvSpPr>
          <p:nvPr>
            <p:ph type="sldNum" sz="quarter" idx="5"/>
          </p:nvPr>
        </p:nvSpPr>
        <p:spPr/>
        <p:txBody>
          <a:bodyPr/>
          <a:lstStyle/>
          <a:p>
            <a:fld id="{68EB6E79-05BD-41DA-9DC0-DB7BE1FF77DC}" type="slidenum">
              <a:rPr lang="en-US" smtClean="0"/>
              <a:t>14</a:t>
            </a:fld>
            <a:endParaRPr lang="en-US"/>
          </a:p>
        </p:txBody>
      </p:sp>
    </p:spTree>
    <p:extLst>
      <p:ext uri="{BB962C8B-B14F-4D97-AF65-F5344CB8AC3E}">
        <p14:creationId xmlns:p14="http://schemas.microsoft.com/office/powerpoint/2010/main" val="3652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 to these things. Keep your code in GitHub. Experiment, and keep it as an archive This </a:t>
            </a:r>
          </a:p>
          <a:p>
            <a:r>
              <a:rPr lang="en-US" dirty="0"/>
              <a:t>Then any project you are working on becomes open source</a:t>
            </a:r>
          </a:p>
          <a:p>
            <a:r>
              <a:rPr lang="en-US" dirty="0"/>
              <a:t>And the code becomes your resume.</a:t>
            </a:r>
          </a:p>
        </p:txBody>
      </p:sp>
      <p:sp>
        <p:nvSpPr>
          <p:cNvPr id="4" name="Slide Number Placeholder 3"/>
          <p:cNvSpPr>
            <a:spLocks noGrp="1"/>
          </p:cNvSpPr>
          <p:nvPr>
            <p:ph type="sldNum" sz="quarter" idx="5"/>
          </p:nvPr>
        </p:nvSpPr>
        <p:spPr/>
        <p:txBody>
          <a:bodyPr/>
          <a:lstStyle/>
          <a:p>
            <a:fld id="{68EB6E79-05BD-41DA-9DC0-DB7BE1FF77DC}" type="slidenum">
              <a:rPr lang="en-US" smtClean="0"/>
              <a:t>15</a:t>
            </a:fld>
            <a:endParaRPr lang="en-US"/>
          </a:p>
        </p:txBody>
      </p:sp>
    </p:spTree>
    <p:extLst>
      <p:ext uri="{BB962C8B-B14F-4D97-AF65-F5344CB8AC3E}">
        <p14:creationId xmlns:p14="http://schemas.microsoft.com/office/powerpoint/2010/main" val="170115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16</a:t>
            </a:fld>
            <a:endParaRPr lang="en-US"/>
          </a:p>
        </p:txBody>
      </p:sp>
    </p:spTree>
    <p:extLst>
      <p:ext uri="{BB962C8B-B14F-4D97-AF65-F5344CB8AC3E}">
        <p14:creationId xmlns:p14="http://schemas.microsoft.com/office/powerpoint/2010/main" val="256207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solidFill>
                  <a:schemeClr val="bg1"/>
                </a:solidFill>
                <a:latin typeface="Calibri" panose="020F0502020204030204" pitchFamily="34" charset="0"/>
              </a:rPr>
              <a:t> You will be thrown with all kinds of cultures. All people are just like you and me.</a:t>
            </a:r>
          </a:p>
          <a:p>
            <a:pPr fontAlgn="ctr"/>
            <a:r>
              <a:rPr lang="en-US" sz="1200" dirty="0" err="1">
                <a:solidFill>
                  <a:schemeClr val="bg1"/>
                </a:solidFill>
                <a:latin typeface="Calibri" panose="020F0502020204030204" pitchFamily="34" charset="0"/>
              </a:rPr>
              <a:t>indians</a:t>
            </a:r>
            <a:r>
              <a:rPr lang="en-US" sz="1200" dirty="0">
                <a:solidFill>
                  <a:schemeClr val="bg1"/>
                </a:solidFill>
                <a:latin typeface="Calibri" panose="020F0502020204030204" pitchFamily="34" charset="0"/>
              </a:rPr>
              <a:t> dominate the IT field. </a:t>
            </a:r>
          </a:p>
          <a:p>
            <a:pPr fontAlgn="ctr"/>
            <a:r>
              <a:rPr lang="en-US" sz="1200" dirty="0">
                <a:solidFill>
                  <a:schemeClr val="bg1"/>
                </a:solidFill>
                <a:latin typeface="Calibri" panose="020F0502020204030204" pitchFamily="34" charset="0"/>
              </a:rPr>
              <a:t>One of our mentors this summer had a manager with an </a:t>
            </a:r>
            <a:r>
              <a:rPr lang="en-US" sz="1200" dirty="0" err="1">
                <a:solidFill>
                  <a:schemeClr val="bg1"/>
                </a:solidFill>
                <a:latin typeface="Calibri" panose="020F0502020204030204" pitchFamily="34" charset="0"/>
              </a:rPr>
              <a:t>avoda</a:t>
            </a:r>
            <a:r>
              <a:rPr lang="en-US" sz="1200" dirty="0">
                <a:solidFill>
                  <a:schemeClr val="bg1"/>
                </a:solidFill>
                <a:latin typeface="Calibri" panose="020F0502020204030204" pitchFamily="34" charset="0"/>
              </a:rPr>
              <a:t> </a:t>
            </a:r>
            <a:r>
              <a:rPr lang="en-US" sz="1200" dirty="0" err="1">
                <a:solidFill>
                  <a:schemeClr val="bg1"/>
                </a:solidFill>
                <a:latin typeface="Calibri" panose="020F0502020204030204" pitchFamily="34" charset="0"/>
              </a:rPr>
              <a:t>zara</a:t>
            </a:r>
            <a:r>
              <a:rPr lang="en-US" sz="1200" dirty="0">
                <a:solidFill>
                  <a:schemeClr val="bg1"/>
                </a:solidFill>
                <a:latin typeface="Calibri" panose="020F0502020204030204" pitchFamily="34" charset="0"/>
              </a:rPr>
              <a:t> in prominent display. I once asked an </a:t>
            </a:r>
            <a:r>
              <a:rPr lang="en-US" sz="1200" dirty="0" err="1">
                <a:solidFill>
                  <a:schemeClr val="bg1"/>
                </a:solidFill>
                <a:latin typeface="Calibri" panose="020F0502020204030204" pitchFamily="34" charset="0"/>
              </a:rPr>
              <a:t>indian</a:t>
            </a:r>
            <a:r>
              <a:rPr lang="en-US" sz="1200" dirty="0">
                <a:solidFill>
                  <a:schemeClr val="bg1"/>
                </a:solidFill>
                <a:latin typeface="Calibri" panose="020F0502020204030204" pitchFamily="34" charset="0"/>
              </a:rPr>
              <a:t> what his screen saver was… "that is god!"</a:t>
            </a:r>
          </a:p>
          <a:p>
            <a:pPr fontAlgn="ctr"/>
            <a:r>
              <a:rPr lang="en-US" sz="1200" dirty="0">
                <a:solidFill>
                  <a:schemeClr val="bg1"/>
                </a:solidFill>
                <a:latin typeface="Calibri" panose="020F0502020204030204" pitchFamily="34" charset="0"/>
              </a:rPr>
              <a:t>There are many Moslems in the industry. Discover them, believe it or not, they are some of the most trustworthy people you will ever work with. Do kiddush hashem, just be friendly, courteous and helpful, and you might find they will treat you in kind.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17</a:t>
            </a:fld>
            <a:endParaRPr lang="en-US"/>
          </a:p>
        </p:txBody>
      </p:sp>
    </p:spTree>
    <p:extLst>
      <p:ext uri="{BB962C8B-B14F-4D97-AF65-F5344CB8AC3E}">
        <p14:creationId xmlns:p14="http://schemas.microsoft.com/office/powerpoint/2010/main" val="15988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Cheryl Sandburg is the CEO of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In her best selling book Lean in, she confesses that she put off having children and put her career first. Her husband had a heart attack and died, and now she's raising young kids alone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after all is said and done, you're a woman, you're a person, you're a Jew. Never lose sight of your priorities: your family, your community, and your religion.  The workplace is a perfect opportunity to do Kiddush Hashem</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18</a:t>
            </a:fld>
            <a:endParaRPr lang="en-US"/>
          </a:p>
        </p:txBody>
      </p:sp>
    </p:spTree>
    <p:extLst>
      <p:ext uri="{BB962C8B-B14F-4D97-AF65-F5344CB8AC3E}">
        <p14:creationId xmlns:p14="http://schemas.microsoft.com/office/powerpoint/2010/main" val="8086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19</a:t>
            </a:fld>
            <a:endParaRPr lang="en-US"/>
          </a:p>
        </p:txBody>
      </p:sp>
    </p:spTree>
    <p:extLst>
      <p:ext uri="{BB962C8B-B14F-4D97-AF65-F5344CB8AC3E}">
        <p14:creationId xmlns:p14="http://schemas.microsoft.com/office/powerpoint/2010/main" val="6507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a respectable resume, but how did I get this. It doesn’t happen overnight, but there is a formula and that’s what I’d like to discuss </a:t>
            </a:r>
            <a:r>
              <a:rPr lang="en-US" dirty="0" err="1"/>
              <a:t>tonights</a:t>
            </a: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2</a:t>
            </a:fld>
            <a:endParaRPr lang="en-US"/>
          </a:p>
        </p:txBody>
      </p:sp>
    </p:spTree>
    <p:extLst>
      <p:ext uri="{BB962C8B-B14F-4D97-AF65-F5344CB8AC3E}">
        <p14:creationId xmlns:p14="http://schemas.microsoft.com/office/powerpoint/2010/main" val="253453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3</a:t>
            </a:fld>
            <a:endParaRPr lang="en-US"/>
          </a:p>
        </p:txBody>
      </p:sp>
    </p:spTree>
    <p:extLst>
      <p:ext uri="{BB962C8B-B14F-4D97-AF65-F5344CB8AC3E}">
        <p14:creationId xmlns:p14="http://schemas.microsoft.com/office/powerpoint/2010/main" val="386142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Your hardest job is your first one. Interning at a major corporation gets that most important first job behind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tech and financial are well known for rewarding staff with high bonuses, especially hedge funds. So if you make yourself valuable you never know!</a:t>
            </a:r>
            <a:endParaRPr lang="en-US" dirty="0"/>
          </a:p>
          <a:p>
            <a:pPr marL="171450" indent="-171450" fontAlgn="ctr">
              <a:buFont typeface="Arial" panose="020B0604020202020204" pitchFamily="34" charset="0"/>
              <a:buChar char="•"/>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Never leave gaps in your resume. If you are out of work for a while, position it as consulting. </a:t>
            </a:r>
          </a:p>
          <a:p>
            <a:pPr marL="0" indent="0" fontAlgn="ctr">
              <a:buFont typeface="Arial" panose="020B0604020202020204" pitchFamily="34" charset="0"/>
              <a:buNone/>
            </a:pPr>
            <a:endParaRPr lang="en-US" sz="1200" dirty="0">
              <a:solidFill>
                <a:schemeClr val="tx1"/>
              </a:solidFill>
            </a:endParaRPr>
          </a:p>
          <a:p>
            <a:pPr marL="171450" indent="-171450" fontAlgn="ctr">
              <a:buFont typeface="Arial" panose="020B0604020202020204" pitchFamily="34" charset="0"/>
              <a:buChar char="•"/>
            </a:pPr>
            <a:r>
              <a:rPr lang="en-US" sz="1200" dirty="0">
                <a:solidFill>
                  <a:schemeClr val="tx1"/>
                </a:solidFill>
              </a:rPr>
              <a:t>have a professional review your resume. Recruiters will do this for free. You are their inventory, they will treat you as such, as long as they think they can make money off you</a:t>
            </a:r>
          </a:p>
          <a:p>
            <a:pPr marL="171450" indent="-171450" fontAlgn="ctr">
              <a:buFont typeface="Arial" panose="020B0604020202020204" pitchFamily="34" charset="0"/>
              <a:buChar char="•"/>
            </a:pPr>
            <a:r>
              <a:rPr lang="en-US" sz="1200" dirty="0">
                <a:solidFill>
                  <a:schemeClr val="tx1"/>
                </a:solidFill>
              </a:rPr>
              <a:t>Don't stagnate in your job. Your job will have routines that you do every day and you might get very good at that, but then 3 years later you move on and discover you're a dinosaur</a:t>
            </a:r>
          </a:p>
          <a:p>
            <a:pPr marL="171450" indent="-171450" fontAlgn="ctr">
              <a:buFont typeface="Arial" panose="020B0604020202020204" pitchFamily="34" charset="0"/>
              <a:buChar char="•"/>
            </a:pPr>
            <a:r>
              <a:rPr lang="en-US" sz="1200" dirty="0">
                <a:solidFill>
                  <a:schemeClr val="tx1"/>
                </a:solidFill>
              </a:rPr>
              <a:t>Speaking about moving on, what is the right strategy there? You are likely to make more money from a change then you will from a raise. But you don't want to appear mercurial. One of the biggest red flags I see on resumes is someone who moved every year or two. 4 years in the same place means you were valued for 4 years. It's hard to fool someone for 4 years, so that injects a lot of credibility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question an interviewer asks is why are you leaving. Never </a:t>
            </a:r>
            <a:r>
              <a:rPr lang="en-US" sz="1200" kern="1200" dirty="0" err="1">
                <a:solidFill>
                  <a:schemeClr val="tx1"/>
                </a:solidFill>
                <a:effectLst/>
                <a:latin typeface="+mn-lt"/>
                <a:ea typeface="+mn-ea"/>
                <a:cs typeface="+mn-cs"/>
              </a:rPr>
              <a:t>never</a:t>
            </a:r>
            <a:r>
              <a:rPr lang="en-US" sz="1200" kern="1200" dirty="0">
                <a:solidFill>
                  <a:schemeClr val="tx1"/>
                </a:solidFill>
                <a:effectLst/>
                <a:latin typeface="+mn-lt"/>
                <a:ea typeface="+mn-ea"/>
                <a:cs typeface="+mn-cs"/>
              </a:rPr>
              <a:t> say I want more money, because them they'll think you'll leave them for more money</a:t>
            </a:r>
          </a:p>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4</a:t>
            </a:fld>
            <a:endParaRPr lang="en-US"/>
          </a:p>
        </p:txBody>
      </p:sp>
    </p:spTree>
    <p:extLst>
      <p:ext uri="{BB962C8B-B14F-4D97-AF65-F5344CB8AC3E}">
        <p14:creationId xmlns:p14="http://schemas.microsoft.com/office/powerpoint/2010/main" val="212046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glass ceiling is shattering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currently a lot of affirmative action for women, you have a big advantage</a:t>
            </a:r>
          </a:p>
          <a:p>
            <a:pPr marL="171450" indent="-171450">
              <a:buFont typeface="Arial" panose="020B0604020202020204" pitchFamily="34" charset="0"/>
              <a:buChar char="•"/>
            </a:pPr>
            <a:r>
              <a:rPr lang="en-US" dirty="0"/>
              <a:t>And now by law in NYS, it is illegal to ask you how much you make. They can only ask how much are you looking for.</a:t>
            </a:r>
            <a:endParaRPr lang="he-IL"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can't ask if you’re planning to marry or having kids. They can’t discriminate against you if you need to leave early on Friday. I explained to my team, you can’t reach me on Saturday or holidays. If it’s really an important emergency, I still can’t be reached. Leave me a message and I will get back to you after sunset.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6</a:t>
            </a:fld>
            <a:endParaRPr lang="en-US"/>
          </a:p>
        </p:txBody>
      </p:sp>
    </p:spTree>
    <p:extLst>
      <p:ext uri="{BB962C8B-B14F-4D97-AF65-F5344CB8AC3E}">
        <p14:creationId xmlns:p14="http://schemas.microsoft.com/office/powerpoint/2010/main" val="27763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recruiters understand that they may not share your resume without your permission</a:t>
            </a:r>
          </a:p>
          <a:p>
            <a:pPr marL="171450" indent="-171450">
              <a:buFont typeface="Arial" panose="020B0604020202020204" pitchFamily="34" charset="0"/>
              <a:buChar char="•"/>
            </a:pPr>
            <a:r>
              <a:rPr lang="en-US" dirty="0"/>
              <a:t>I do not like recruiter job boards, however banks and technology firms all post their job openings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Market is hot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hot</a:t>
            </a:r>
            <a:r>
              <a:rPr lang="en-US" sz="1200" kern="1200" dirty="0">
                <a:solidFill>
                  <a:schemeClr val="tx1"/>
                </a:solidFill>
                <a:effectLst/>
                <a:latin typeface="+mn-lt"/>
                <a:ea typeface="+mn-ea"/>
                <a:cs typeface="+mn-cs"/>
              </a:rPr>
              <a:t> right now.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Trump has been very tough on immigration. It’s impossible to get H1 visas anymore. That makes it tough for hiring managers, but if you are a citizen or have a green card, it makes it means more opportunity for you.</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this means that there has never been a better time for you in technology or in any field</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7</a:t>
            </a:fld>
            <a:endParaRPr lang="en-US"/>
          </a:p>
        </p:txBody>
      </p:sp>
    </p:spTree>
    <p:extLst>
      <p:ext uri="{BB962C8B-B14F-4D97-AF65-F5344CB8AC3E}">
        <p14:creationId xmlns:p14="http://schemas.microsoft.com/office/powerpoint/2010/main" val="37201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8</a:t>
            </a:fld>
            <a:endParaRPr lang="en-US"/>
          </a:p>
        </p:txBody>
      </p:sp>
    </p:spTree>
    <p:extLst>
      <p:ext uri="{BB962C8B-B14F-4D97-AF65-F5344CB8AC3E}">
        <p14:creationId xmlns:p14="http://schemas.microsoft.com/office/powerpoint/2010/main" val="154489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457200" fontAlgn="ctr">
              <a:buFont typeface="Arial" panose="020B0604020202020204" pitchFamily="34" charset="0"/>
              <a:buChar char="•"/>
            </a:pPr>
            <a:r>
              <a:rPr lang="en-US" sz="1200" dirty="0">
                <a:latin typeface="Calibri" panose="020F0502020204030204" pitchFamily="34" charset="0"/>
              </a:rPr>
              <a:t>You think nowadays, there are so many experts it's to hard to be an expert. </a:t>
            </a:r>
          </a:p>
          <a:p>
            <a:pPr marL="342900" indent="-457200" fontAlgn="ctr">
              <a:buFont typeface="Arial" panose="020B0604020202020204" pitchFamily="34" charset="0"/>
              <a:buChar char="•"/>
            </a:pPr>
            <a:r>
              <a:rPr lang="en-US" sz="1200" dirty="0">
                <a:latin typeface="Calibri" panose="020F0502020204030204" pitchFamily="34" charset="0"/>
              </a:rPr>
              <a:t>Not true... There are so many new technologies it's easy to develop an expertise in one that interests you</a:t>
            </a:r>
          </a:p>
          <a:p>
            <a:pPr marL="342900" indent="-457200" fontAlgn="ctr">
              <a:buFont typeface="Arial" panose="020B0604020202020204" pitchFamily="34" charset="0"/>
              <a:buChar char="•"/>
            </a:pPr>
            <a:r>
              <a:rPr lang="en-US" sz="1200" dirty="0">
                <a:latin typeface="Calibri" panose="020F0502020204030204" pitchFamily="34" charset="0"/>
              </a:rPr>
              <a:t>Become good, answer questions on Stack Overflow./com</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big Data is not big, it's huge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machine learning. Anybody can learn enough Python or Java to be dangerous, but machine learning really requires separates the men from the boys. It pays great but you need to know how to program and you need multivariate calculus and linear algebra.</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Stay in good technical Shape!!</a:t>
            </a:r>
          </a:p>
          <a:p>
            <a:pPr marL="3429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342900" indent="-457200" fontAlgn="ctr">
              <a:buFont typeface="Arial" panose="020B0604020202020204" pitchFamily="34" charset="0"/>
              <a:buChar char="•"/>
            </a:pPr>
            <a:endParaRPr lang="en-US" sz="1200" dirty="0">
              <a:latin typeface="Calibri" panose="020F0502020204030204" pitchFamily="34" charset="0"/>
            </a:endParaRPr>
          </a:p>
          <a:p>
            <a:pPr marL="342900" indent="-457200" fontAlgn="ct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9</a:t>
            </a:fld>
            <a:endParaRPr lang="en-US"/>
          </a:p>
        </p:txBody>
      </p:sp>
    </p:spTree>
    <p:extLst>
      <p:ext uri="{BB962C8B-B14F-4D97-AF65-F5344CB8AC3E}">
        <p14:creationId xmlns:p14="http://schemas.microsoft.com/office/powerpoint/2010/main" val="18622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When you study, really infuse yourself until you have a visceral understanding</a:t>
            </a:r>
          </a:p>
          <a:p>
            <a:pPr rtl="0" fontAlgn="ctr"/>
            <a:r>
              <a:rPr lang="en-US" sz="1200" kern="1200" dirty="0">
                <a:solidFill>
                  <a:schemeClr val="tx1"/>
                </a:solidFill>
                <a:effectLst/>
                <a:latin typeface="+mn-lt"/>
                <a:ea typeface="+mn-ea"/>
                <a:cs typeface="+mn-cs"/>
              </a:rPr>
              <a:t>There are plenty of quality on-line courses that are free or very cheap</a:t>
            </a:r>
          </a:p>
          <a:p>
            <a:pPr rtl="0" fontAlgn="ctr"/>
            <a:r>
              <a:rPr lang="en-US" sz="1200" kern="1200" dirty="0">
                <a:solidFill>
                  <a:schemeClr val="tx1"/>
                </a:solidFill>
                <a:effectLst/>
                <a:latin typeface="+mn-lt"/>
                <a:ea typeface="+mn-ea"/>
                <a:cs typeface="+mn-cs"/>
              </a:rPr>
              <a:t>Pluralsight, Udemy, Coursera, YouTube,  but in any case. experiment!</a:t>
            </a:r>
          </a:p>
          <a:p>
            <a:endParaRPr lang="en-US" dirty="0"/>
          </a:p>
        </p:txBody>
      </p:sp>
      <p:sp>
        <p:nvSpPr>
          <p:cNvPr id="4" name="Slide Number Placeholder 3"/>
          <p:cNvSpPr>
            <a:spLocks noGrp="1"/>
          </p:cNvSpPr>
          <p:nvPr>
            <p:ph type="sldNum" sz="quarter" idx="5"/>
          </p:nvPr>
        </p:nvSpPr>
        <p:spPr/>
        <p:txBody>
          <a:bodyPr/>
          <a:lstStyle/>
          <a:p>
            <a:fld id="{68EB6E79-05BD-41DA-9DC0-DB7BE1FF77DC}" type="slidenum">
              <a:rPr lang="en-US" smtClean="0"/>
              <a:t>10</a:t>
            </a:fld>
            <a:endParaRPr lang="en-US"/>
          </a:p>
        </p:txBody>
      </p:sp>
    </p:spTree>
    <p:extLst>
      <p:ext uri="{BB962C8B-B14F-4D97-AF65-F5344CB8AC3E}">
        <p14:creationId xmlns:p14="http://schemas.microsoft.com/office/powerpoint/2010/main" val="6985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89000"/>
              </a:schemeClr>
            </a:gs>
            <a:gs pos="23000">
              <a:schemeClr val="accent1">
                <a:lumMod val="89000"/>
              </a:schemeClr>
            </a:gs>
            <a:gs pos="69000">
              <a:schemeClr val="accent1">
                <a:lumMod val="75000"/>
              </a:schemeClr>
            </a:gs>
            <a:gs pos="97000">
              <a:srgbClr val="146094"/>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11/19/2018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C1BBBD56-4921-4F54-9ED5-8DDF2D9216E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146" name="Picture 2" descr="Image result for recipes">
            <a:extLst>
              <a:ext uri="{FF2B5EF4-FFF2-40B4-BE49-F238E27FC236}">
                <a16:creationId xmlns:a16="http://schemas.microsoft.com/office/drawing/2014/main" xmlns="" id="{B0168B3A-F930-439F-9EC9-B481A105A5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57650" y="0"/>
            <a:ext cx="803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EC6B4F4D-1C91-4CF4-A88C-E6B3BDE188D0}"/>
              </a:ext>
            </a:extLst>
          </p:cNvPr>
          <p:cNvSpPr>
            <a:spLocks noGrp="1"/>
          </p:cNvSpPr>
          <p:nvPr>
            <p:ph type="ctrTitle"/>
          </p:nvPr>
        </p:nvSpPr>
        <p:spPr>
          <a:xfrm>
            <a:off x="724852" y="-418639"/>
            <a:ext cx="8001000" cy="2701637"/>
          </a:xfrm>
        </p:spPr>
        <p:txBody>
          <a:bodyPr/>
          <a:lstStyle/>
          <a:p>
            <a:r>
              <a:rPr lang="en-US" b="1" dirty="0">
                <a:solidFill>
                  <a:schemeClr val="bg1"/>
                </a:solidFill>
              </a:rPr>
              <a:t>Recipe FOR Success in IT</a:t>
            </a:r>
          </a:p>
        </p:txBody>
      </p:sp>
      <p:sp>
        <p:nvSpPr>
          <p:cNvPr id="3" name="Subtitle 2">
            <a:extLst>
              <a:ext uri="{FF2B5EF4-FFF2-40B4-BE49-F238E27FC236}">
                <a16:creationId xmlns:a16="http://schemas.microsoft.com/office/drawing/2014/main" xmlns="" id="{3E5E6D66-67A3-4BAF-B9FF-B39EAE6F49E3}"/>
              </a:ext>
            </a:extLst>
          </p:cNvPr>
          <p:cNvSpPr>
            <a:spLocks noGrp="1"/>
          </p:cNvSpPr>
          <p:nvPr>
            <p:ph type="subTitle" idx="1"/>
          </p:nvPr>
        </p:nvSpPr>
        <p:spPr>
          <a:xfrm>
            <a:off x="256096" y="2835102"/>
            <a:ext cx="10128820" cy="1770303"/>
          </a:xfrm>
        </p:spPr>
        <p:txBody>
          <a:bodyPr>
            <a:normAutofit fontScale="92500" lnSpcReduction="10000"/>
          </a:bodyPr>
          <a:lstStyle/>
          <a:p>
            <a:r>
              <a:rPr lang="en-US" sz="3200" b="1" dirty="0">
                <a:solidFill>
                  <a:schemeClr val="bg1"/>
                </a:solidFill>
              </a:rPr>
              <a:t>Victor Grazi</a:t>
            </a:r>
          </a:p>
          <a:p>
            <a:r>
              <a:rPr lang="en-US" sz="3200" b="1" dirty="0">
                <a:solidFill>
                  <a:schemeClr val="bg1"/>
                </a:solidFill>
              </a:rPr>
              <a:t>VP – Enterprise Infrastructure Engineering</a:t>
            </a:r>
          </a:p>
          <a:p>
            <a:r>
              <a:rPr lang="en-US" sz="3200" b="1" dirty="0">
                <a:solidFill>
                  <a:schemeClr val="bg1"/>
                </a:solidFill>
              </a:rPr>
              <a:t>Nomura Securities</a:t>
            </a:r>
          </a:p>
        </p:txBody>
      </p:sp>
    </p:spTree>
    <p:extLst>
      <p:ext uri="{BB962C8B-B14F-4D97-AF65-F5344CB8AC3E}">
        <p14:creationId xmlns:p14="http://schemas.microsoft.com/office/powerpoint/2010/main" val="217950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C75C1F7-D34D-4E80-B1D3-F0D5BA87B199}"/>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instein">
            <a:extLst>
              <a:ext uri="{FF2B5EF4-FFF2-40B4-BE49-F238E27FC236}">
                <a16:creationId xmlns:a16="http://schemas.microsoft.com/office/drawing/2014/main" xmlns="" id="{178C7712-4FF3-4D78-9295-BA7C9929B683}"/>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t="10666" b="28296"/>
          <a:stretch/>
        </p:blipFill>
        <p:spPr>
          <a:xfrm>
            <a:off x="2959052" y="-3692"/>
            <a:ext cx="8019829" cy="6876970"/>
          </a:xfrm>
          <a:prstGeom prst="rect">
            <a:avLst/>
          </a:prstGeom>
        </p:spPr>
      </p:pic>
      <p:sp>
        <p:nvSpPr>
          <p:cNvPr id="3" name="Title 2">
            <a:extLst>
              <a:ext uri="{FF2B5EF4-FFF2-40B4-BE49-F238E27FC236}">
                <a16:creationId xmlns:a16="http://schemas.microsoft.com/office/drawing/2014/main" xmlns="" id="{1332CF30-0D6F-4565-BE16-2AFEA67FBF32}"/>
              </a:ext>
            </a:extLst>
          </p:cNvPr>
          <p:cNvSpPr>
            <a:spLocks noGrp="1"/>
          </p:cNvSpPr>
          <p:nvPr>
            <p:ph type="title"/>
          </p:nvPr>
        </p:nvSpPr>
        <p:spPr>
          <a:xfrm>
            <a:off x="684213" y="1002545"/>
            <a:ext cx="10058400" cy="1703311"/>
          </a:xfrm>
        </p:spPr>
        <p:txBody>
          <a:bodyPr/>
          <a:lstStyle/>
          <a:p>
            <a:r>
              <a:rPr lang="en-US" dirty="0">
                <a:solidFill>
                  <a:schemeClr val="bg1"/>
                </a:solidFill>
              </a:rPr>
              <a:t>It’s not that I’m So Smart…</a:t>
            </a:r>
            <a:br>
              <a:rPr lang="en-US" dirty="0">
                <a:solidFill>
                  <a:schemeClr val="bg1"/>
                </a:solidFill>
              </a:rPr>
            </a:br>
            <a:r>
              <a:rPr lang="en-US" dirty="0">
                <a:solidFill>
                  <a:schemeClr val="bg1"/>
                </a:solidFill>
              </a:rPr>
              <a:t>	It’s just that I stay with the problem longer</a:t>
            </a:r>
          </a:p>
        </p:txBody>
      </p:sp>
      <p:sp>
        <p:nvSpPr>
          <p:cNvPr id="4" name="Text Placeholder 3">
            <a:extLst>
              <a:ext uri="{FF2B5EF4-FFF2-40B4-BE49-F238E27FC236}">
                <a16:creationId xmlns:a16="http://schemas.microsoft.com/office/drawing/2014/main" xmlns="" id="{126F0D50-AB35-4A18-8B70-5C0A6A8630BD}"/>
              </a:ext>
            </a:extLst>
          </p:cNvPr>
          <p:cNvSpPr>
            <a:spLocks noGrp="1"/>
          </p:cNvSpPr>
          <p:nvPr>
            <p:ph type="body" idx="1"/>
          </p:nvPr>
        </p:nvSpPr>
        <p:spPr/>
        <p:txBody>
          <a:bodyPr/>
          <a:lstStyle/>
          <a:p>
            <a:endParaRPr lang="en-US"/>
          </a:p>
        </p:txBody>
      </p:sp>
      <p:pic>
        <p:nvPicPr>
          <p:cNvPr id="7" name="Picture 6" descr="einstein">
            <a:extLst>
              <a:ext uri="{FF2B5EF4-FFF2-40B4-BE49-F238E27FC236}">
                <a16:creationId xmlns:a16="http://schemas.microsoft.com/office/drawing/2014/main" xmlns="" id="{0E49D8B3-003A-4FEB-A3A3-D06FF75922FF}"/>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2" t="8767" r="91384" b="32578"/>
          <a:stretch/>
        </p:blipFill>
        <p:spPr>
          <a:xfrm flipH="1">
            <a:off x="-7168" y="0"/>
            <a:ext cx="2973388" cy="7020559"/>
          </a:xfrm>
          <a:prstGeom prst="rect">
            <a:avLst/>
          </a:prstGeom>
        </p:spPr>
      </p:pic>
      <p:pic>
        <p:nvPicPr>
          <p:cNvPr id="9" name="Picture 8" descr="einstein">
            <a:extLst>
              <a:ext uri="{FF2B5EF4-FFF2-40B4-BE49-F238E27FC236}">
                <a16:creationId xmlns:a16="http://schemas.microsoft.com/office/drawing/2014/main" xmlns="" id="{950CF643-900F-4509-92EE-598E624AEA91}"/>
              </a:ext>
            </a:extLst>
          </p:cNvPr>
          <p:cNvPicPr>
            <a:picLocks noGrp="1" noChangeAspect="1"/>
          </p:cNvPicPr>
          <p:nvPr isPhoto="1"/>
        </p:nvPicPr>
        <p:blipFill rotWithShape="1">
          <a:blip r:embed="rId3">
            <a:lum/>
            <a:alphaModFix amt="35000"/>
            <a:extLst>
              <a:ext uri="{28A0092B-C50C-407E-A947-70E740481C1C}">
                <a14:useLocalDpi xmlns:a14="http://schemas.microsoft.com/office/drawing/2010/main" val="0"/>
              </a:ext>
            </a:extLst>
          </a:blip>
          <a:srcRect l="92990" t="10665" r="982" b="34965"/>
          <a:stretch/>
        </p:blipFill>
        <p:spPr>
          <a:xfrm flipH="1">
            <a:off x="10978881" y="-15278"/>
            <a:ext cx="1278186" cy="6807327"/>
          </a:xfrm>
          <a:prstGeom prst="rect">
            <a:avLst/>
          </a:prstGeom>
        </p:spPr>
      </p:pic>
      <p:sp>
        <p:nvSpPr>
          <p:cNvPr id="5" name="Text Placeholder 4">
            <a:extLst>
              <a:ext uri="{FF2B5EF4-FFF2-40B4-BE49-F238E27FC236}">
                <a16:creationId xmlns:a16="http://schemas.microsoft.com/office/drawing/2014/main" xmlns="" id="{30376522-B749-4BF0-A8F7-A403BED20FBF}"/>
              </a:ext>
            </a:extLst>
          </p:cNvPr>
          <p:cNvSpPr>
            <a:spLocks noGrp="1"/>
          </p:cNvSpPr>
          <p:nvPr>
            <p:ph type="body" sz="quarter" idx="13"/>
          </p:nvPr>
        </p:nvSpPr>
        <p:spPr>
          <a:xfrm>
            <a:off x="2301816" y="2612836"/>
            <a:ext cx="5299192" cy="592623"/>
          </a:xfrm>
        </p:spPr>
        <p:txBody>
          <a:bodyPr>
            <a:normAutofit/>
          </a:bodyPr>
          <a:lstStyle/>
          <a:p>
            <a:r>
              <a:rPr lang="en-US" dirty="0">
                <a:solidFill>
                  <a:schemeClr val="bg1"/>
                </a:solidFill>
              </a:rPr>
              <a:t>Albert Einstein</a:t>
            </a:r>
          </a:p>
        </p:txBody>
      </p:sp>
    </p:spTree>
    <p:extLst>
      <p:ext uri="{BB962C8B-B14F-4D97-AF65-F5344CB8AC3E}">
        <p14:creationId xmlns:p14="http://schemas.microsoft.com/office/powerpoint/2010/main" val="3886738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III. developing Your Network</a:t>
            </a:r>
          </a:p>
        </p:txBody>
      </p:sp>
      <p:pic>
        <p:nvPicPr>
          <p:cNvPr id="1028" name="Picture 4" descr="Related image">
            <a:extLst>
              <a:ext uri="{FF2B5EF4-FFF2-40B4-BE49-F238E27FC236}">
                <a16:creationId xmlns:a16="http://schemas.microsoft.com/office/drawing/2014/main" xmlns="" id="{6B023EAC-E77F-43F5-9ADD-4BD414805B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619429" y="-263403"/>
            <a:ext cx="11382895" cy="777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0653FF3F-C211-47DC-814D-183038ED825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cipe">
            <a:extLst>
              <a:ext uri="{FF2B5EF4-FFF2-40B4-BE49-F238E27FC236}">
                <a16:creationId xmlns:a16="http://schemas.microsoft.com/office/drawing/2014/main" xmlns="" id="{8A017286-EF26-41A1-87FD-CFB77E2391B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00536" y="-1552272"/>
            <a:ext cx="12993072" cy="1303019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xmlns="" id="{395ACB7A-048D-4356-BA12-AF84110631F7}"/>
              </a:ext>
            </a:extLst>
          </p:cNvPr>
          <p:cNvSpPr>
            <a:spLocks noGrp="1"/>
          </p:cNvSpPr>
          <p:nvPr>
            <p:ph idx="1"/>
          </p:nvPr>
        </p:nvSpPr>
        <p:spPr>
          <a:xfrm>
            <a:off x="416678" y="95208"/>
            <a:ext cx="11024529" cy="6423406"/>
          </a:xfrm>
        </p:spPr>
        <p:txBody>
          <a:bodyPr>
            <a:normAutofit/>
          </a:bodyPr>
          <a:lstStyle/>
          <a:p>
            <a:pPr>
              <a:buFont typeface="Wingdings" panose="05000000000000000000" pitchFamily="2" charset="2"/>
              <a:buChar char="§"/>
            </a:pPr>
            <a:r>
              <a:rPr lang="en-US" sz="3200" b="1" dirty="0">
                <a:solidFill>
                  <a:schemeClr val="bg1"/>
                </a:solidFill>
              </a:rPr>
              <a:t>Network</a:t>
            </a:r>
          </a:p>
          <a:p>
            <a:pPr lvl="1">
              <a:buFont typeface="Wingdings" panose="05000000000000000000" pitchFamily="2" charset="2"/>
              <a:buChar char="§"/>
            </a:pPr>
            <a:r>
              <a:rPr lang="en-US" sz="3200" b="1" dirty="0">
                <a:solidFill>
                  <a:schemeClr val="bg1"/>
                </a:solidFill>
              </a:rPr>
              <a:t>Network</a:t>
            </a:r>
          </a:p>
          <a:p>
            <a:pPr lvl="2">
              <a:buFont typeface="Wingdings" panose="05000000000000000000" pitchFamily="2" charset="2"/>
              <a:buChar char="§"/>
            </a:pPr>
            <a:r>
              <a:rPr lang="en-US" sz="3200" b="1" dirty="0">
                <a:solidFill>
                  <a:schemeClr val="bg1"/>
                </a:solidFill>
              </a:rPr>
              <a:t>Network</a:t>
            </a:r>
          </a:p>
          <a:p>
            <a:pPr lvl="3">
              <a:buFont typeface="Wingdings" panose="05000000000000000000" pitchFamily="2" charset="2"/>
              <a:buChar char="§"/>
            </a:pPr>
            <a:r>
              <a:rPr lang="en-US" sz="3200" b="1" dirty="0">
                <a:solidFill>
                  <a:schemeClr val="bg1"/>
                </a:solidFill>
              </a:rPr>
              <a:t>Plus a heap of passion and enthusiasm!!</a:t>
            </a:r>
          </a:p>
          <a:p>
            <a:pPr marL="0" indent="0">
              <a:buNone/>
            </a:pPr>
            <a:r>
              <a:rPr lang="en-US" sz="3200" b="1" dirty="0">
                <a:solidFill>
                  <a:schemeClr val="bg1"/>
                </a:solidFill>
              </a:rPr>
              <a:t>If you're shy, join the club. Find someone successful, develop a relationship, and ask them to be your mentor! </a:t>
            </a:r>
            <a:endParaRPr lang="en-US" sz="4400" b="1" dirty="0">
              <a:solidFill>
                <a:schemeClr val="bg1"/>
              </a:solidFill>
            </a:endParaRPr>
          </a:p>
        </p:txBody>
      </p:sp>
      <p:sp>
        <p:nvSpPr>
          <p:cNvPr id="2" name="TextBox 1">
            <a:extLst>
              <a:ext uri="{FF2B5EF4-FFF2-40B4-BE49-F238E27FC236}">
                <a16:creationId xmlns:a16="http://schemas.microsoft.com/office/drawing/2014/main" xmlns="" id="{77B80539-8999-44B9-9D95-B5C62606CF46}"/>
              </a:ext>
            </a:extLst>
          </p:cNvPr>
          <p:cNvSpPr txBox="1"/>
          <p:nvPr/>
        </p:nvSpPr>
        <p:spPr>
          <a:xfrm>
            <a:off x="1018328" y="232144"/>
            <a:ext cx="9523761" cy="584775"/>
          </a:xfrm>
          <a:prstGeom prst="rect">
            <a:avLst/>
          </a:prstGeom>
          <a:noFill/>
        </p:spPr>
        <p:txBody>
          <a:bodyPr wrap="none" rtlCol="0">
            <a:spAutoFit/>
          </a:bodyPr>
          <a:lstStyle/>
          <a:p>
            <a:r>
              <a:rPr lang="en-US" sz="3200" b="1" dirty="0">
                <a:solidFill>
                  <a:schemeClr val="bg1"/>
                </a:solidFill>
              </a:rPr>
              <a:t>The Most Important Ingredients For Success in IT</a:t>
            </a:r>
          </a:p>
        </p:txBody>
      </p:sp>
    </p:spTree>
    <p:extLst>
      <p:ext uri="{BB962C8B-B14F-4D97-AF65-F5344CB8AC3E}">
        <p14:creationId xmlns:p14="http://schemas.microsoft.com/office/powerpoint/2010/main" val="30130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C5DADAF8-8F4D-41E6-92E3-60B87D2A04EF}"/>
              </a:ext>
            </a:extLst>
          </p:cNvPr>
          <p:cNvSpPr>
            <a:spLocks noGrp="1"/>
          </p:cNvSpPr>
          <p:nvPr>
            <p:ph type="title"/>
          </p:nvPr>
        </p:nvSpPr>
        <p:spPr>
          <a:xfrm>
            <a:off x="1350690" y="878042"/>
            <a:ext cx="9958812" cy="2061006"/>
          </a:xfrm>
        </p:spPr>
        <p:txBody>
          <a:bodyPr>
            <a:normAutofit/>
          </a:bodyPr>
          <a:lstStyle/>
          <a:p>
            <a:r>
              <a:rPr lang="en-US" dirty="0"/>
              <a:t>A GOOD HOCKEY PLAYER PLAYS WHERE THE PUCK IS;  </a:t>
            </a:r>
            <a:br>
              <a:rPr lang="en-US" dirty="0"/>
            </a:br>
            <a:r>
              <a:rPr lang="en-US" dirty="0"/>
              <a:t>	A GREAT HOCKEY PLAYER PLAYS WHERE THE PUCK IS GOING.</a:t>
            </a:r>
          </a:p>
        </p:txBody>
      </p:sp>
      <p:sp>
        <p:nvSpPr>
          <p:cNvPr id="12" name="Text Placeholder 11">
            <a:extLst>
              <a:ext uri="{FF2B5EF4-FFF2-40B4-BE49-F238E27FC236}">
                <a16:creationId xmlns:a16="http://schemas.microsoft.com/office/drawing/2014/main" xmlns="" id="{42CE0F1E-AD34-43CC-8430-C21CF89B54E8}"/>
              </a:ext>
            </a:extLst>
          </p:cNvPr>
          <p:cNvSpPr>
            <a:spLocks noGrp="1"/>
          </p:cNvSpPr>
          <p:nvPr>
            <p:ph type="body" sz="quarter" idx="13"/>
          </p:nvPr>
        </p:nvSpPr>
        <p:spPr>
          <a:xfrm>
            <a:off x="592633" y="3470233"/>
            <a:ext cx="10326624" cy="1446847"/>
          </a:xfrm>
        </p:spPr>
        <p:txBody>
          <a:bodyPr>
            <a:normAutofit/>
          </a:bodyPr>
          <a:lstStyle/>
          <a:p>
            <a:r>
              <a:rPr lang="en-US" sz="2800" dirty="0">
                <a:solidFill>
                  <a:schemeClr val="tx1"/>
                </a:solidFill>
              </a:rPr>
              <a:t>Wayne </a:t>
            </a:r>
            <a:r>
              <a:rPr lang="en-US" sz="2800" dirty="0" err="1">
                <a:solidFill>
                  <a:schemeClr val="tx1"/>
                </a:solidFill>
              </a:rPr>
              <a:t>Gretsky</a:t>
            </a:r>
            <a:r>
              <a:rPr lang="en-US" sz="2800" dirty="0">
                <a:solidFill>
                  <a:schemeClr val="tx1"/>
                </a:solidFill>
              </a:rPr>
              <a:t> – </a:t>
            </a:r>
            <a:br>
              <a:rPr lang="en-US" sz="2800" dirty="0">
                <a:solidFill>
                  <a:schemeClr val="tx1"/>
                </a:solidFill>
              </a:rPr>
            </a:br>
            <a:r>
              <a:rPr lang="en-US" sz="2800" dirty="0">
                <a:solidFill>
                  <a:schemeClr val="tx1"/>
                </a:solidFill>
              </a:rPr>
              <a:t>Considered “The Greatest Hockey Player Ever”</a:t>
            </a:r>
          </a:p>
        </p:txBody>
      </p:sp>
      <p:pic>
        <p:nvPicPr>
          <p:cNvPr id="13" name="Picture 12">
            <a:extLst>
              <a:ext uri="{FF2B5EF4-FFF2-40B4-BE49-F238E27FC236}">
                <a16:creationId xmlns:a16="http://schemas.microsoft.com/office/drawing/2014/main" xmlns="" id="{9CDE95B3-2B3A-4221-AA8A-D871E2A11E65}"/>
              </a:ext>
            </a:extLst>
          </p:cNvPr>
          <p:cNvPicPr>
            <a:picLocks noChangeAspect="1"/>
          </p:cNvPicPr>
          <p:nvPr/>
        </p:nvPicPr>
        <p:blipFill>
          <a:blip r:embed="rId3"/>
          <a:stretch>
            <a:fillRect/>
          </a:stretch>
        </p:blipFill>
        <p:spPr>
          <a:xfrm>
            <a:off x="8881579" y="3270258"/>
            <a:ext cx="2626208" cy="3305400"/>
          </a:xfrm>
          <a:prstGeom prst="rect">
            <a:avLst/>
          </a:prstGeom>
          <a:ln>
            <a:noFill/>
          </a:ln>
          <a:effectLst>
            <a:softEdge rad="112500"/>
          </a:effectLst>
        </p:spPr>
      </p:pic>
      <p:sp>
        <p:nvSpPr>
          <p:cNvPr id="14" name="Rectangle 13">
            <a:extLst>
              <a:ext uri="{FF2B5EF4-FFF2-40B4-BE49-F238E27FC236}">
                <a16:creationId xmlns:a16="http://schemas.microsoft.com/office/drawing/2014/main" xmlns="" id="{D0BF8B7B-A48D-4073-98DB-E407DB8A41F9}"/>
              </a:ext>
            </a:extLst>
          </p:cNvPr>
          <p:cNvSpPr/>
          <p:nvPr/>
        </p:nvSpPr>
        <p:spPr>
          <a:xfrm>
            <a:off x="365051" y="385720"/>
            <a:ext cx="11461898" cy="608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1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8BC4987-3E9A-4B0D-88D5-23E3F482A73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networking">
            <a:extLst>
              <a:ext uri="{FF2B5EF4-FFF2-40B4-BE49-F238E27FC236}">
                <a16:creationId xmlns:a16="http://schemas.microsoft.com/office/drawing/2014/main" xmlns="" id="{28DFD15B-9DC3-442F-840B-640B6134CEA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733232" y="0"/>
            <a:ext cx="1365846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77B80539-8999-44B9-9D95-B5C62606CF46}"/>
              </a:ext>
            </a:extLst>
          </p:cNvPr>
          <p:cNvSpPr txBox="1"/>
          <p:nvPr/>
        </p:nvSpPr>
        <p:spPr>
          <a:xfrm>
            <a:off x="1018328" y="422644"/>
            <a:ext cx="3740126" cy="584775"/>
          </a:xfrm>
          <a:prstGeom prst="rect">
            <a:avLst/>
          </a:prstGeom>
          <a:noFill/>
        </p:spPr>
        <p:txBody>
          <a:bodyPr wrap="none" rtlCol="0">
            <a:spAutoFit/>
          </a:bodyPr>
          <a:lstStyle/>
          <a:p>
            <a:r>
              <a:rPr lang="en-US" sz="3200" b="1" dirty="0">
                <a:solidFill>
                  <a:schemeClr val="bg1"/>
                </a:solidFill>
              </a:rPr>
              <a:t>Social Networking</a:t>
            </a:r>
          </a:p>
        </p:txBody>
      </p:sp>
      <p:sp>
        <p:nvSpPr>
          <p:cNvPr id="6" name="Content Placeholder 5">
            <a:extLst>
              <a:ext uri="{FF2B5EF4-FFF2-40B4-BE49-F238E27FC236}">
                <a16:creationId xmlns:a16="http://schemas.microsoft.com/office/drawing/2014/main" xmlns="" id="{395ACB7A-048D-4356-BA12-AF84110631F7}"/>
              </a:ext>
            </a:extLst>
          </p:cNvPr>
          <p:cNvSpPr>
            <a:spLocks noGrp="1"/>
          </p:cNvSpPr>
          <p:nvPr>
            <p:ph idx="1"/>
          </p:nvPr>
        </p:nvSpPr>
        <p:spPr>
          <a:xfrm>
            <a:off x="6842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LinkedIn</a:t>
            </a:r>
          </a:p>
          <a:p>
            <a:pPr>
              <a:buFont typeface="Wingdings" panose="05000000000000000000" pitchFamily="2" charset="2"/>
              <a:buChar char="§"/>
            </a:pPr>
            <a:r>
              <a:rPr lang="en-US" sz="3200" b="1" dirty="0">
                <a:solidFill>
                  <a:schemeClr val="bg1">
                    <a:lumMod val="50000"/>
                    <a:lumOff val="50000"/>
                  </a:schemeClr>
                </a:solidFill>
              </a:rPr>
              <a:t>GitHub</a:t>
            </a:r>
          </a:p>
          <a:p>
            <a:pPr>
              <a:buFont typeface="Wingdings" panose="05000000000000000000" pitchFamily="2" charset="2"/>
              <a:buChar char="§"/>
            </a:pPr>
            <a:r>
              <a:rPr lang="en-US" sz="3200" b="1" dirty="0">
                <a:solidFill>
                  <a:schemeClr val="bg1">
                    <a:lumMod val="50000"/>
                    <a:lumOff val="50000"/>
                  </a:schemeClr>
                </a:solidFill>
              </a:rPr>
              <a:t>Stack Overflow</a:t>
            </a:r>
          </a:p>
          <a:p>
            <a:pPr>
              <a:buFont typeface="Wingdings" panose="05000000000000000000" pitchFamily="2" charset="2"/>
              <a:buChar char="§"/>
            </a:pPr>
            <a:r>
              <a:rPr lang="en-US" sz="3200" b="1" dirty="0">
                <a:solidFill>
                  <a:schemeClr val="bg1">
                    <a:lumMod val="50000"/>
                    <a:lumOff val="50000"/>
                  </a:schemeClr>
                </a:solidFill>
              </a:rPr>
              <a:t>Apache Software Foundation</a:t>
            </a:r>
          </a:p>
          <a:p>
            <a:pPr>
              <a:buFont typeface="Wingdings" panose="05000000000000000000" pitchFamily="2" charset="2"/>
              <a:buChar char="§"/>
            </a:pPr>
            <a:r>
              <a:rPr lang="en-US" sz="3200" b="1" dirty="0">
                <a:solidFill>
                  <a:schemeClr val="bg1">
                    <a:lumMod val="50000"/>
                    <a:lumOff val="50000"/>
                  </a:schemeClr>
                </a:solidFill>
              </a:rPr>
              <a:t>Java Community Process /Open JDK</a:t>
            </a:r>
          </a:p>
          <a:p>
            <a:pPr>
              <a:buFont typeface="Wingdings" panose="05000000000000000000" pitchFamily="2" charset="2"/>
              <a:buChar char="§"/>
            </a:pPr>
            <a:r>
              <a:rPr lang="en-US" sz="3200" b="1" dirty="0">
                <a:solidFill>
                  <a:schemeClr val="bg1">
                    <a:lumMod val="50000"/>
                    <a:lumOff val="50000"/>
                  </a:schemeClr>
                </a:solidFill>
              </a:rPr>
              <a:t>Source Forge</a:t>
            </a:r>
          </a:p>
        </p:txBody>
      </p:sp>
    </p:spTree>
    <p:extLst>
      <p:ext uri="{BB962C8B-B14F-4D97-AF65-F5344CB8AC3E}">
        <p14:creationId xmlns:p14="http://schemas.microsoft.com/office/powerpoint/2010/main" val="8412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5E09D43-1620-4AEF-9A96-4631B571E0FF}"/>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editorial">
            <a:extLst>
              <a:ext uri="{FF2B5EF4-FFF2-40B4-BE49-F238E27FC236}">
                <a16:creationId xmlns:a16="http://schemas.microsoft.com/office/drawing/2014/main" xmlns="" id="{54930BDD-0D6A-47ED-B120-560ED1F1CE6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77B80539-8999-44B9-9D95-B5C62606CF46}"/>
              </a:ext>
            </a:extLst>
          </p:cNvPr>
          <p:cNvSpPr txBox="1"/>
          <p:nvPr/>
        </p:nvSpPr>
        <p:spPr>
          <a:xfrm>
            <a:off x="3837728" y="765544"/>
            <a:ext cx="3453189" cy="584775"/>
          </a:xfrm>
          <a:prstGeom prst="rect">
            <a:avLst/>
          </a:prstGeom>
          <a:noFill/>
        </p:spPr>
        <p:txBody>
          <a:bodyPr wrap="none" rtlCol="0">
            <a:spAutoFit/>
          </a:bodyPr>
          <a:lstStyle/>
          <a:p>
            <a:r>
              <a:rPr lang="en-US" sz="3200" b="1" dirty="0">
                <a:solidFill>
                  <a:schemeClr val="bg1"/>
                </a:solidFill>
              </a:rPr>
              <a:t>Editorial Content</a:t>
            </a:r>
          </a:p>
        </p:txBody>
      </p:sp>
      <p:sp>
        <p:nvSpPr>
          <p:cNvPr id="6" name="Content Placeholder 5">
            <a:extLst>
              <a:ext uri="{FF2B5EF4-FFF2-40B4-BE49-F238E27FC236}">
                <a16:creationId xmlns:a16="http://schemas.microsoft.com/office/drawing/2014/main" xmlns="" id="{395ACB7A-048D-4356-BA12-AF84110631F7}"/>
              </a:ext>
            </a:extLst>
          </p:cNvPr>
          <p:cNvSpPr>
            <a:spLocks noGrp="1"/>
          </p:cNvSpPr>
          <p:nvPr>
            <p:ph idx="1"/>
          </p:nvPr>
        </p:nvSpPr>
        <p:spPr>
          <a:xfrm>
            <a:off x="3503612" y="1675729"/>
            <a:ext cx="10489460" cy="4387273"/>
          </a:xfrm>
        </p:spPr>
        <p:txBody>
          <a:bodyPr anchor="t">
            <a:normAutofit/>
          </a:bodyPr>
          <a:lstStyle/>
          <a:p>
            <a:pPr>
              <a:buFont typeface="Wingdings" panose="05000000000000000000" pitchFamily="2" charset="2"/>
              <a:buChar char="§"/>
            </a:pPr>
            <a:r>
              <a:rPr lang="en-US" sz="3200" b="1" dirty="0">
                <a:solidFill>
                  <a:schemeClr val="bg1">
                    <a:lumMod val="50000"/>
                    <a:lumOff val="50000"/>
                  </a:schemeClr>
                </a:solidFill>
              </a:rPr>
              <a:t>InfoQ</a:t>
            </a:r>
          </a:p>
          <a:p>
            <a:pPr>
              <a:buFont typeface="Wingdings" panose="05000000000000000000" pitchFamily="2" charset="2"/>
              <a:buChar char="§"/>
            </a:pPr>
            <a:r>
              <a:rPr lang="en-US" sz="3200" b="1" dirty="0" err="1">
                <a:solidFill>
                  <a:schemeClr val="bg1">
                    <a:lumMod val="50000"/>
                    <a:lumOff val="50000"/>
                  </a:schemeClr>
                </a:solidFill>
              </a:rPr>
              <a:t>DZone</a:t>
            </a:r>
            <a:endParaRPr lang="en-US" sz="3200" b="1" dirty="0">
              <a:solidFill>
                <a:schemeClr val="bg1">
                  <a:lumMod val="50000"/>
                  <a:lumOff val="50000"/>
                </a:schemeClr>
              </a:solidFill>
            </a:endParaRPr>
          </a:p>
          <a:p>
            <a:pPr>
              <a:buFont typeface="Wingdings" panose="05000000000000000000" pitchFamily="2" charset="2"/>
              <a:buChar char="§"/>
            </a:pPr>
            <a:r>
              <a:rPr lang="en-US" sz="3200" b="1" dirty="0" err="1">
                <a:solidFill>
                  <a:schemeClr val="bg1">
                    <a:lumMod val="50000"/>
                    <a:lumOff val="50000"/>
                  </a:schemeClr>
                </a:solidFill>
              </a:rPr>
              <a:t>CodeRanch</a:t>
            </a:r>
            <a:endParaRPr lang="en-US" sz="3200" b="1" dirty="0">
              <a:solidFill>
                <a:schemeClr val="bg1">
                  <a:lumMod val="50000"/>
                  <a:lumOff val="50000"/>
                </a:schemeClr>
              </a:solidFill>
            </a:endParaRPr>
          </a:p>
          <a:p>
            <a:pPr>
              <a:buFont typeface="Wingdings" panose="05000000000000000000" pitchFamily="2" charset="2"/>
              <a:buChar char="§"/>
            </a:pPr>
            <a:r>
              <a:rPr lang="en-US" sz="3200" b="1" dirty="0">
                <a:solidFill>
                  <a:schemeClr val="bg1">
                    <a:lumMod val="50000"/>
                    <a:lumOff val="50000"/>
                  </a:schemeClr>
                </a:solidFill>
              </a:rPr>
              <a:t>Java Code Geeks</a:t>
            </a:r>
          </a:p>
          <a:p>
            <a:pPr>
              <a:buFont typeface="Wingdings" panose="05000000000000000000" pitchFamily="2" charset="2"/>
              <a:buChar char="§"/>
            </a:pPr>
            <a:r>
              <a:rPr lang="en-US" sz="3200" b="1" dirty="0">
                <a:solidFill>
                  <a:schemeClr val="bg1">
                    <a:lumMod val="50000"/>
                    <a:lumOff val="50000"/>
                  </a:schemeClr>
                </a:solidFill>
              </a:rPr>
              <a:t>Reddit</a:t>
            </a:r>
          </a:p>
        </p:txBody>
      </p:sp>
    </p:spTree>
    <p:extLst>
      <p:ext uri="{BB962C8B-B14F-4D97-AF65-F5344CB8AC3E}">
        <p14:creationId xmlns:p14="http://schemas.microsoft.com/office/powerpoint/2010/main" val="29340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ile:American etiquette and rules of politeness (1883) (14782011134).jpg">
            <a:extLst>
              <a:ext uri="{FF2B5EF4-FFF2-40B4-BE49-F238E27FC236}">
                <a16:creationId xmlns:a16="http://schemas.microsoft.com/office/drawing/2014/main" xmlns="" id="{A6FF1418-BF13-4953-A961-627FC2246B1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293453" y="-2505772"/>
            <a:ext cx="23914826" cy="13691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IV. Office Etiquette</a:t>
            </a:r>
          </a:p>
        </p:txBody>
      </p:sp>
    </p:spTree>
    <p:extLst>
      <p:ext uri="{BB962C8B-B14F-4D97-AF65-F5344CB8AC3E}">
        <p14:creationId xmlns:p14="http://schemas.microsoft.com/office/powerpoint/2010/main" val="31272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E318A03-D0F9-4F83-A64A-3537B790D599}"/>
              </a:ext>
            </a:extLst>
          </p:cNvPr>
          <p:cNvSpPr/>
          <p:nvPr/>
        </p:nvSpPr>
        <p:spPr>
          <a:xfrm>
            <a:off x="0" y="1"/>
            <a:ext cx="12409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xmlns="" id="{24815449-CBB5-4279-BAB8-5CE713AF5F3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10000"/>
          <a:stretch/>
        </p:blipFill>
        <p:spPr bwMode="auto">
          <a:xfrm>
            <a:off x="0" y="10"/>
            <a:ext cx="12409714"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EBC460B6-33C9-40C5-B90A-A7966485D9D6}"/>
              </a:ext>
            </a:extLst>
          </p:cNvPr>
          <p:cNvSpPr/>
          <p:nvPr/>
        </p:nvSpPr>
        <p:spPr>
          <a:xfrm>
            <a:off x="442137" y="2722983"/>
            <a:ext cx="11206716" cy="2308324"/>
          </a:xfrm>
          <a:prstGeom prst="rect">
            <a:avLst/>
          </a:prstGeom>
        </p:spPr>
        <p:txBody>
          <a:bodyPr wrap="square">
            <a:spAutoFit/>
          </a:bodyPr>
          <a:lstStyle/>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Be respectful of different cultures.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They are just people after all, </a:t>
            </a:r>
          </a:p>
          <a:p>
            <a:pPr marL="914400" lvl="1" indent="-457200" fontAlgn="ctr">
              <a:buFont typeface="Arial" panose="020B0604020202020204" pitchFamily="34" charset="0"/>
              <a:buChar char="•"/>
            </a:pPr>
            <a:r>
              <a:rPr lang="en-US" sz="3600" dirty="0">
                <a:solidFill>
                  <a:schemeClr val="bg1"/>
                </a:solidFill>
                <a:latin typeface="Calibri" panose="020F0502020204030204" pitchFamily="34" charset="0"/>
              </a:rPr>
              <a:t>No different from you and me.</a:t>
            </a:r>
          </a:p>
          <a:p>
            <a:pPr marL="457200" indent="-457200" fontAlgn="ctr">
              <a:buFont typeface="Arial" panose="020B0604020202020204" pitchFamily="34" charset="0"/>
              <a:buChar char="•"/>
            </a:pPr>
            <a:r>
              <a:rPr lang="en-US" sz="3600" dirty="0">
                <a:solidFill>
                  <a:schemeClr val="bg1"/>
                </a:solidFill>
                <a:latin typeface="Calibri" panose="020F0502020204030204" pitchFamily="34" charset="0"/>
              </a:rPr>
              <a:t>Don't indulge in office gossip.</a:t>
            </a:r>
          </a:p>
        </p:txBody>
      </p:sp>
    </p:spTree>
    <p:extLst>
      <p:ext uri="{BB962C8B-B14F-4D97-AF65-F5344CB8AC3E}">
        <p14:creationId xmlns:p14="http://schemas.microsoft.com/office/powerpoint/2010/main" val="97780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ummary">
            <a:extLst>
              <a:ext uri="{FF2B5EF4-FFF2-40B4-BE49-F238E27FC236}">
                <a16:creationId xmlns:a16="http://schemas.microsoft.com/office/drawing/2014/main" xmlns="" id="{D1AA576B-8CE4-4F56-A5DE-5337DD9022D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0" y="-41663"/>
            <a:ext cx="12192000" cy="8298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V. In Conclusion</a:t>
            </a:r>
          </a:p>
        </p:txBody>
      </p:sp>
    </p:spTree>
    <p:extLst>
      <p:ext uri="{BB962C8B-B14F-4D97-AF65-F5344CB8AC3E}">
        <p14:creationId xmlns:p14="http://schemas.microsoft.com/office/powerpoint/2010/main" val="150811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D29C93E-A186-433C-821A-0C439806EF6B}"/>
              </a:ext>
            </a:extLst>
          </p:cNvPr>
          <p:cNvSpPr/>
          <p:nvPr/>
        </p:nvSpPr>
        <p:spPr>
          <a:xfrm>
            <a:off x="-504756" y="0"/>
            <a:ext cx="13083514" cy="6858000"/>
          </a:xfrm>
          <a:prstGeom prst="rect">
            <a:avLst/>
          </a:prstGeom>
          <a:solidFill>
            <a:srgbClr val="05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to Write a Strong Conclusion Based on the Outstanding Essay Conclusion Examples">
            <a:extLst>
              <a:ext uri="{FF2B5EF4-FFF2-40B4-BE49-F238E27FC236}">
                <a16:creationId xmlns:a16="http://schemas.microsoft.com/office/drawing/2014/main" xmlns="" id="{123560A0-96FF-4D0C-9242-9715BEEA3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490">
            <a:off x="-1158931" y="-348864"/>
            <a:ext cx="14391865" cy="7555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B9DBB41-B474-4725-8598-EBE49BA2FBD6}"/>
              </a:ext>
            </a:extLst>
          </p:cNvPr>
          <p:cNvSpPr/>
          <p:nvPr/>
        </p:nvSpPr>
        <p:spPr>
          <a:xfrm rot="21114488">
            <a:off x="3079944" y="4146917"/>
            <a:ext cx="5973110"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Freestyle Script" panose="030804020302050B0404" pitchFamily="66" charset="0"/>
              </a:rPr>
              <a:t>Questions?</a:t>
            </a:r>
          </a:p>
        </p:txBody>
      </p:sp>
    </p:spTree>
    <p:extLst>
      <p:ext uri="{BB962C8B-B14F-4D97-AF65-F5344CB8AC3E}">
        <p14:creationId xmlns:p14="http://schemas.microsoft.com/office/powerpoint/2010/main" val="9753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71FEC71-B019-49F7-9716-D1E78E138AE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Content Placeholder 4">
            <a:extLst>
              <a:ext uri="{FF2B5EF4-FFF2-40B4-BE49-F238E27FC236}">
                <a16:creationId xmlns:a16="http://schemas.microsoft.com/office/drawing/2014/main" xmlns="" id="{0B406736-5D34-4A1E-A2BE-BEF2DC804C29}"/>
              </a:ext>
            </a:extLst>
          </p:cNvPr>
          <p:cNvSpPr>
            <a:spLocks noGrp="1"/>
          </p:cNvSpPr>
          <p:nvPr>
            <p:ph idx="1"/>
          </p:nvPr>
        </p:nvSpPr>
        <p:spPr>
          <a:xfrm>
            <a:off x="86426" y="559609"/>
            <a:ext cx="12127733" cy="6404665"/>
          </a:xfrm>
        </p:spPr>
        <p:txBody>
          <a:bodyPr>
            <a:normAutofit fontScale="92500"/>
          </a:bodyPr>
          <a:lstStyle/>
          <a:p>
            <a:pPr marL="0" indent="0">
              <a:lnSpc>
                <a:spcPct val="120000"/>
              </a:lnSpc>
              <a:spcBef>
                <a:spcPts val="0"/>
              </a:spcBef>
              <a:spcAft>
                <a:spcPts val="1200"/>
              </a:spcAft>
              <a:buNone/>
            </a:pPr>
            <a:r>
              <a:rPr lang="en-US" sz="3200" dirty="0">
                <a:solidFill>
                  <a:schemeClr val="bg1"/>
                </a:solidFill>
              </a:rPr>
              <a:t>About me – Victor Grazi</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VP Enterprise Infrastructure Engineering at Nomura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on the Java Community Process Executive Committee</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Outstanding Spec Lead for JSR 354 – Java Money &amp; Currency</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Served as Java Lead Editor at InfoQ</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Java Champion since 2014</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Pluralsight course author – Regular Expressions in Java</a:t>
            </a:r>
          </a:p>
          <a:p>
            <a:pPr>
              <a:lnSpc>
                <a:spcPct val="120000"/>
              </a:lnSpc>
              <a:spcBef>
                <a:spcPts val="0"/>
              </a:spcBef>
              <a:spcAft>
                <a:spcPts val="1200"/>
              </a:spcAft>
              <a:buFont typeface="Arial" panose="020B0604020202020204" pitchFamily="34" charset="0"/>
              <a:buChar char="•"/>
            </a:pPr>
            <a:r>
              <a:rPr lang="en-US" sz="3200" dirty="0">
                <a:solidFill>
                  <a:schemeClr val="tx1">
                    <a:lumMod val="65000"/>
                  </a:schemeClr>
                </a:solidFill>
              </a:rPr>
              <a:t>Frequent speaker at technical conferences</a:t>
            </a:r>
          </a:p>
          <a:p>
            <a:pPr>
              <a:lnSpc>
                <a:spcPct val="120000"/>
              </a:lnSpc>
              <a:spcBef>
                <a:spcPts val="0"/>
              </a:spcBef>
              <a:spcAft>
                <a:spcPts val="1200"/>
              </a:spcAft>
              <a:buFont typeface="Arial" panose="020B0604020202020204" pitchFamily="34" charset="0"/>
              <a:buChar char="•"/>
            </a:pPr>
            <a:endParaRPr lang="en-US" sz="3200" dirty="0">
              <a:solidFill>
                <a:schemeClr val="tx1">
                  <a:lumMod val="65000"/>
                </a:schemeClr>
              </a:solidFill>
            </a:endParaRPr>
          </a:p>
        </p:txBody>
      </p:sp>
      <p:pic>
        <p:nvPicPr>
          <p:cNvPr id="2" name="Picture 1">
            <a:extLst>
              <a:ext uri="{FF2B5EF4-FFF2-40B4-BE49-F238E27FC236}">
                <a16:creationId xmlns:a16="http://schemas.microsoft.com/office/drawing/2014/main" xmlns="" id="{CB9EA676-33EF-464A-B2F4-1EA629E49BE8}"/>
              </a:ext>
            </a:extLst>
          </p:cNvPr>
          <p:cNvPicPr>
            <a:picLocks noChangeAspect="1"/>
          </p:cNvPicPr>
          <p:nvPr/>
        </p:nvPicPr>
        <p:blipFill>
          <a:blip r:embed="rId3"/>
          <a:stretch>
            <a:fillRect/>
          </a:stretch>
        </p:blipFill>
        <p:spPr>
          <a:xfrm>
            <a:off x="-483089" y="-21620"/>
            <a:ext cx="15997352" cy="646485"/>
          </a:xfrm>
          <a:prstGeom prst="rect">
            <a:avLst/>
          </a:prstGeom>
        </p:spPr>
      </p:pic>
      <p:pic>
        <p:nvPicPr>
          <p:cNvPr id="4" name="Picture 3">
            <a:extLst>
              <a:ext uri="{FF2B5EF4-FFF2-40B4-BE49-F238E27FC236}">
                <a16:creationId xmlns:a16="http://schemas.microsoft.com/office/drawing/2014/main" xmlns="" id="{DD60FBD0-0991-487B-96AD-3A1748A1C61E}"/>
              </a:ext>
            </a:extLst>
          </p:cNvPr>
          <p:cNvPicPr>
            <a:picLocks noChangeAspect="1"/>
          </p:cNvPicPr>
          <p:nvPr/>
        </p:nvPicPr>
        <p:blipFill rotWithShape="1">
          <a:blip r:embed="rId4"/>
          <a:srcRect t="17801"/>
          <a:stretch/>
        </p:blipFill>
        <p:spPr>
          <a:xfrm>
            <a:off x="4979810" y="754743"/>
            <a:ext cx="7073316" cy="510566"/>
          </a:xfrm>
          <a:prstGeom prst="rect">
            <a:avLst/>
          </a:prstGeom>
        </p:spPr>
      </p:pic>
    </p:spTree>
    <p:extLst>
      <p:ext uri="{BB962C8B-B14F-4D97-AF65-F5344CB8AC3E}">
        <p14:creationId xmlns:p14="http://schemas.microsoft.com/office/powerpoint/2010/main" val="23624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5">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5">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5">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5">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5">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5">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BADAD91-27DD-4904-A03B-E2D54FD94A17}"/>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job">
            <a:extLst>
              <a:ext uri="{FF2B5EF4-FFF2-40B4-BE49-F238E27FC236}">
                <a16:creationId xmlns:a16="http://schemas.microsoft.com/office/drawing/2014/main" xmlns="" id="{E33A6CFE-2E14-4AFA-9F7F-65B9433683D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79283" y="126566"/>
            <a:ext cx="11833436" cy="6630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 Landing (and keeping) a CAREER KIND of Job</a:t>
            </a:r>
          </a:p>
        </p:txBody>
      </p:sp>
    </p:spTree>
    <p:extLst>
      <p:ext uri="{BB962C8B-B14F-4D97-AF65-F5344CB8AC3E}">
        <p14:creationId xmlns:p14="http://schemas.microsoft.com/office/powerpoint/2010/main" val="9327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sume">
            <a:extLst>
              <a:ext uri="{FF2B5EF4-FFF2-40B4-BE49-F238E27FC236}">
                <a16:creationId xmlns:a16="http://schemas.microsoft.com/office/drawing/2014/main" xmlns="" id="{F0E803C1-8400-48CF-B91C-7907F7BF2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21"/>
          <a:stretch/>
        </p:blipFill>
        <p:spPr bwMode="auto">
          <a:xfrm>
            <a:off x="-34246" y="0"/>
            <a:ext cx="12260492" cy="69214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2B9AF9C1-E191-49AF-83BA-95792B7C7B17}"/>
              </a:ext>
            </a:extLst>
          </p:cNvPr>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077C624-3550-4F38-8B25-C21210BE9D05}"/>
              </a:ext>
            </a:extLst>
          </p:cNvPr>
          <p:cNvSpPr>
            <a:spLocks noGrp="1"/>
          </p:cNvSpPr>
          <p:nvPr>
            <p:ph idx="1"/>
          </p:nvPr>
        </p:nvSpPr>
        <p:spPr>
          <a:xfrm>
            <a:off x="310216" y="442934"/>
            <a:ext cx="11359286" cy="6242424"/>
          </a:xfrm>
        </p:spPr>
        <p:txBody>
          <a:bodyPr>
            <a:normAutofit fontScale="92500" lnSpcReduction="10000"/>
          </a:bodyPr>
          <a:lstStyle/>
          <a:p>
            <a:pPr fontAlgn="ctr">
              <a:buFont typeface="Arial" panose="020B0604020202020204" pitchFamily="34" charset="0"/>
              <a:buChar char="•"/>
            </a:pPr>
            <a:r>
              <a:rPr lang="en-US" sz="3200" dirty="0">
                <a:solidFill>
                  <a:schemeClr val="bg1">
                    <a:lumMod val="50000"/>
                    <a:lumOff val="50000"/>
                  </a:schemeClr>
                </a:solidFill>
              </a:rPr>
              <a:t>Plan to intern before you graduate</a:t>
            </a:r>
          </a:p>
          <a:p>
            <a:pPr fontAlgn="ctr">
              <a:buFont typeface="Arial" panose="020B0604020202020204" pitchFamily="34" charset="0"/>
              <a:buChar char="•"/>
            </a:pPr>
            <a:r>
              <a:rPr lang="en-US" sz="3200" dirty="0">
                <a:solidFill>
                  <a:schemeClr val="bg1">
                    <a:lumMod val="50000"/>
                    <a:lumOff val="50000"/>
                  </a:schemeClr>
                </a:solidFill>
              </a:rPr>
              <a:t>Financial and Technology pay the highest</a:t>
            </a:r>
          </a:p>
          <a:p>
            <a:pPr fontAlgn="ctr">
              <a:buFont typeface="Arial" panose="020B0604020202020204" pitchFamily="34" charset="0"/>
              <a:buChar char="•"/>
            </a:pPr>
            <a:r>
              <a:rPr lang="en-US" sz="3200" dirty="0">
                <a:solidFill>
                  <a:schemeClr val="bg1">
                    <a:lumMod val="50000"/>
                    <a:lumOff val="50000"/>
                  </a:schemeClr>
                </a:solidFill>
              </a:rPr>
              <a:t>Don’t leave gaps in your resume. </a:t>
            </a:r>
          </a:p>
          <a:p>
            <a:pPr fontAlgn="ctr">
              <a:buFont typeface="Arial" panose="020B0604020202020204" pitchFamily="34" charset="0"/>
              <a:buChar char="•"/>
            </a:pPr>
            <a:r>
              <a:rPr lang="en-US" sz="3200" dirty="0">
                <a:solidFill>
                  <a:schemeClr val="bg1">
                    <a:lumMod val="50000"/>
                    <a:lumOff val="50000"/>
                  </a:schemeClr>
                </a:solidFill>
              </a:rPr>
              <a:t>Have a professional review your resume. Recruiters will do this for free. </a:t>
            </a:r>
          </a:p>
          <a:p>
            <a:pPr fontAlgn="ctr">
              <a:buFont typeface="Arial" panose="020B0604020202020204" pitchFamily="34" charset="0"/>
              <a:buChar char="•"/>
            </a:pPr>
            <a:r>
              <a:rPr lang="en-US" sz="3200" dirty="0">
                <a:solidFill>
                  <a:schemeClr val="bg1">
                    <a:lumMod val="50000"/>
                    <a:lumOff val="50000"/>
                  </a:schemeClr>
                </a:solidFill>
              </a:rPr>
              <a:t>Don't stagnate in your job. </a:t>
            </a:r>
          </a:p>
          <a:p>
            <a:pPr fontAlgn="ctr">
              <a:buFont typeface="Arial" panose="020B0604020202020204" pitchFamily="34" charset="0"/>
              <a:buChar char="•"/>
            </a:pPr>
            <a:r>
              <a:rPr lang="en-US" sz="3200" dirty="0">
                <a:solidFill>
                  <a:schemeClr val="bg1">
                    <a:lumMod val="50000"/>
                    <a:lumOff val="50000"/>
                  </a:schemeClr>
                </a:solidFill>
              </a:rPr>
              <a:t>Speaking about moving on, what is the right strategy there?</a:t>
            </a:r>
          </a:p>
          <a:p>
            <a:pPr lvl="1" fontAlgn="ctr">
              <a:buFont typeface="Arial" panose="020B0604020202020204" pitchFamily="34" charset="0"/>
              <a:buChar char="•"/>
            </a:pPr>
            <a:r>
              <a:rPr lang="en-US" sz="3000" dirty="0">
                <a:solidFill>
                  <a:schemeClr val="bg1">
                    <a:lumMod val="50000"/>
                    <a:lumOff val="50000"/>
                  </a:schemeClr>
                </a:solidFill>
              </a:rPr>
              <a:t>Job change easier to get more money…</a:t>
            </a:r>
          </a:p>
          <a:p>
            <a:pPr lvl="1" fontAlgn="ctr">
              <a:buFont typeface="Arial" panose="020B0604020202020204" pitchFamily="34" charset="0"/>
              <a:buChar char="•"/>
            </a:pPr>
            <a:r>
              <a:rPr lang="en-US" sz="3000" dirty="0">
                <a:solidFill>
                  <a:schemeClr val="bg1">
                    <a:lumMod val="50000"/>
                    <a:lumOff val="50000"/>
                  </a:schemeClr>
                </a:solidFill>
              </a:rPr>
              <a:t>but you don't want to appear mercurial.</a:t>
            </a:r>
          </a:p>
          <a:p>
            <a:pPr fontAlgn="ctr">
              <a:buFont typeface="Arial" panose="020B0604020202020204" pitchFamily="34" charset="0"/>
              <a:buChar char="•"/>
            </a:pPr>
            <a:r>
              <a:rPr lang="en-US" sz="3200" dirty="0">
                <a:solidFill>
                  <a:schemeClr val="bg1">
                    <a:lumMod val="50000"/>
                    <a:lumOff val="50000"/>
                  </a:schemeClr>
                </a:solidFill>
              </a:rPr>
              <a:t>“Why are you leaving your current job?”</a:t>
            </a:r>
          </a:p>
          <a:p>
            <a:pPr>
              <a:buFont typeface="Arial" panose="020B0604020202020204" pitchFamily="34" charset="0"/>
              <a:buChar char="•"/>
            </a:pPr>
            <a:endParaRPr lang="en-US" sz="3200" dirty="0">
              <a:solidFill>
                <a:schemeClr val="bg1">
                  <a:lumMod val="50000"/>
                  <a:lumOff val="50000"/>
                </a:schemeClr>
              </a:solidFill>
            </a:endParaRPr>
          </a:p>
        </p:txBody>
      </p:sp>
    </p:spTree>
    <p:extLst>
      <p:ext uri="{BB962C8B-B14F-4D97-AF65-F5344CB8AC3E}">
        <p14:creationId xmlns:p14="http://schemas.microsoft.com/office/powerpoint/2010/main" val="401979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3">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3">
                                            <p:txEl>
                                              <p:pRg st="5" end="5"/>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3">
                                            <p:txEl>
                                              <p:pRg st="6" end="6"/>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3">
                                            <p:txEl>
                                              <p:pRg st="7" end="7"/>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3">
                                            <p:txEl>
                                              <p:pRg st="8" end="8"/>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C:\Users\vgrazi\AppData\Local\Temp\SNAGHTML6dd4de4.PNG"/>
          <p:cNvPicPr>
            <a:picLocks noChangeAspect="1" noChangeArrowheads="1"/>
          </p:cNvPicPr>
          <p:nvPr/>
        </p:nvPicPr>
        <p:blipFill rotWithShape="1">
          <a:blip r:embed="rId2">
            <a:extLst>
              <a:ext uri="{28A0092B-C50C-407E-A947-70E740481C1C}">
                <a14:useLocalDpi xmlns:a14="http://schemas.microsoft.com/office/drawing/2010/main" val="0"/>
              </a:ext>
            </a:extLst>
          </a:blip>
          <a:srcRect t="23841"/>
          <a:stretch/>
        </p:blipFill>
        <p:spPr bwMode="auto">
          <a:xfrm>
            <a:off x="781628" y="210488"/>
            <a:ext cx="9854045" cy="6495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7010400" y="391886"/>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2254552"/>
            <a:ext cx="187234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3676952"/>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10400" y="5573484"/>
            <a:ext cx="2201333" cy="435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3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50"/>
                                        <p:tgtEl>
                                          <p:spTgt spid="7"/>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50"/>
                                        <p:tgtEl>
                                          <p:spTgt spid="8"/>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5D9A30D-2E07-4D31-92FF-101660DA6A6B}"/>
              </a:ext>
            </a:extLst>
          </p:cNvPr>
          <p:cNvSpPr/>
          <p:nvPr/>
        </p:nvSpPr>
        <p:spPr>
          <a:xfrm>
            <a:off x="-17263" y="-76710"/>
            <a:ext cx="12226527" cy="7188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glass ceiling">
            <a:extLst>
              <a:ext uri="{FF2B5EF4-FFF2-40B4-BE49-F238E27FC236}">
                <a16:creationId xmlns:a16="http://schemas.microsoft.com/office/drawing/2014/main" xmlns="" id="{0367FE29-45BD-4CCE-B1C4-EDA47BF90AE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3" y="-1275"/>
            <a:ext cx="12226526" cy="7011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lopemedia.org/wp-content/uploads/2016/11/First.jpg">
            <a:extLst>
              <a:ext uri="{FF2B5EF4-FFF2-40B4-BE49-F238E27FC236}">
                <a16:creationId xmlns:a16="http://schemas.microsoft.com/office/drawing/2014/main" xmlns="" id="{3681C023-1629-48C5-88A8-23ADA23AC46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2894" r="45790"/>
          <a:stretch/>
        </p:blipFill>
        <p:spPr bwMode="auto">
          <a:xfrm>
            <a:off x="-17263" y="-90976"/>
            <a:ext cx="12192000" cy="72977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xmlns="" id="{395ACB7A-048D-4356-BA12-AF84110631F7}"/>
              </a:ext>
            </a:extLst>
          </p:cNvPr>
          <p:cNvSpPr>
            <a:spLocks noGrp="1"/>
          </p:cNvSpPr>
          <p:nvPr>
            <p:ph idx="1"/>
          </p:nvPr>
        </p:nvSpPr>
        <p:spPr>
          <a:xfrm>
            <a:off x="2861111" y="389605"/>
            <a:ext cx="6135662" cy="1691484"/>
          </a:xfrm>
        </p:spPr>
        <p:txBody>
          <a:bodyPr>
            <a:normAutofit/>
          </a:bodyPr>
          <a:lstStyle/>
          <a:p>
            <a:pPr marL="0" indent="0">
              <a:buNone/>
            </a:pPr>
            <a:r>
              <a:rPr lang="en-US" sz="4400" dirty="0">
                <a:solidFill>
                  <a:schemeClr val="bg1"/>
                </a:solidFill>
              </a:rPr>
              <a:t>Break the glass ceiling</a:t>
            </a:r>
          </a:p>
          <a:p>
            <a:pPr>
              <a:buFont typeface="Wingdings" panose="05000000000000000000" pitchFamily="2" charset="2"/>
              <a:buChar char="§"/>
            </a:pPr>
            <a:endParaRPr lang="en-US" sz="4400" dirty="0">
              <a:solidFill>
                <a:schemeClr val="bg1"/>
              </a:solidFill>
            </a:endParaRPr>
          </a:p>
        </p:txBody>
      </p:sp>
      <p:sp>
        <p:nvSpPr>
          <p:cNvPr id="9" name="Rectangle 8">
            <a:extLst>
              <a:ext uri="{FF2B5EF4-FFF2-40B4-BE49-F238E27FC236}">
                <a16:creationId xmlns:a16="http://schemas.microsoft.com/office/drawing/2014/main" xmlns="" id="{3F11630A-C4DC-4DC8-85D0-6578E0700B05}"/>
              </a:ext>
            </a:extLst>
          </p:cNvPr>
          <p:cNvSpPr/>
          <p:nvPr/>
        </p:nvSpPr>
        <p:spPr>
          <a:xfrm>
            <a:off x="5380716" y="-96074"/>
            <a:ext cx="6767648" cy="7297775"/>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xmlns="" id="{B3F98E2C-509A-40CA-A949-FBF08756C5D8}"/>
              </a:ext>
            </a:extLst>
          </p:cNvPr>
          <p:cNvSpPr txBox="1"/>
          <p:nvPr/>
        </p:nvSpPr>
        <p:spPr>
          <a:xfrm>
            <a:off x="5380717" y="387971"/>
            <a:ext cx="6767647"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Affirmative action programs for women</a:t>
            </a:r>
          </a:p>
          <a:p>
            <a:pPr marL="457200" indent="-457200">
              <a:buFont typeface="Arial" panose="020B0604020202020204" pitchFamily="34" charset="0"/>
              <a:buChar char="•"/>
            </a:pPr>
            <a:r>
              <a:rPr lang="en-US" sz="3200" dirty="0">
                <a:solidFill>
                  <a:schemeClr val="bg1"/>
                </a:solidFill>
              </a:rPr>
              <a:t>Can’t ask your salary</a:t>
            </a:r>
          </a:p>
          <a:p>
            <a:pPr marL="457200" indent="-457200">
              <a:buFont typeface="Arial" panose="020B0604020202020204" pitchFamily="34" charset="0"/>
              <a:buChar char="•"/>
            </a:pPr>
            <a:r>
              <a:rPr lang="en-US" sz="3200" dirty="0">
                <a:solidFill>
                  <a:schemeClr val="bg1"/>
                </a:solidFill>
              </a:rPr>
              <a:t>Can’t ask about plans for marriage or children</a:t>
            </a:r>
          </a:p>
          <a:p>
            <a:pPr marL="457200" indent="-457200">
              <a:buFont typeface="Arial" panose="020B0604020202020204" pitchFamily="34" charset="0"/>
              <a:buChar char="•"/>
            </a:pPr>
            <a:r>
              <a:rPr lang="en-US" sz="3200" dirty="0">
                <a:solidFill>
                  <a:schemeClr val="bg1"/>
                </a:solidFill>
              </a:rPr>
              <a:t>Can’t discriminate against </a:t>
            </a:r>
            <a:r>
              <a:rPr lang="en-US" sz="3200" dirty="0" err="1">
                <a:solidFill>
                  <a:schemeClr val="bg1"/>
                </a:solidFill>
              </a:rPr>
              <a:t>Shomrei</a:t>
            </a:r>
            <a:r>
              <a:rPr lang="en-US" sz="3200" dirty="0">
                <a:solidFill>
                  <a:schemeClr val="bg1"/>
                </a:solidFill>
              </a:rPr>
              <a:t> Shabbos</a:t>
            </a:r>
          </a:p>
        </p:txBody>
      </p:sp>
    </p:spTree>
    <p:extLst>
      <p:ext uri="{BB962C8B-B14F-4D97-AF65-F5344CB8AC3E}">
        <p14:creationId xmlns:p14="http://schemas.microsoft.com/office/powerpoint/2010/main" val="28453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2" presetClass="exit" presetSubtype="0" fill="hold" grpId="0" nodeType="afterEffect">
                                  <p:stCondLst>
                                    <p:cond delay="250"/>
                                  </p:stCondLst>
                                  <p:childTnLst>
                                    <p:animScale>
                                      <p:cBhvr>
                                        <p:cTn id="9" dur="1000" accel="50000">
                                          <p:stCondLst>
                                            <p:cond delay="0"/>
                                          </p:stCondLst>
                                        </p:cTn>
                                        <p:tgtEl>
                                          <p:spTgt spid="6">
                                            <p:txEl>
                                              <p:pRg st="0" end="0"/>
                                            </p:txEl>
                                          </p:spTgt>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0" dur="1000" accel="50000">
                                          <p:stCondLst>
                                            <p:cond delay="0"/>
                                          </p:stCondLst>
                                        </p:cTn>
                                        <p:tgtEl>
                                          <p:spTgt spid="6">
                                            <p:txEl>
                                              <p:pRg st="0" end="0"/>
                                            </p:txEl>
                                          </p:spTgt>
                                        </p:tgtEl>
                                        <p:attrNameLst>
                                          <p:attrName>ppt_x</p:attrName>
                                          <p:attrName>ppt_y</p:attrName>
                                        </p:attrNameLst>
                                      </p:cBhvr>
                                    </p:animMotion>
                                    <p:animEffect transition="out" filter="fade">
                                      <p:cBhvr>
                                        <p:cTn id="11" dur="1000"/>
                                        <p:tgtEl>
                                          <p:spTgt spid="6">
                                            <p:txEl>
                                              <p:pRg st="0" end="0"/>
                                            </p:txEl>
                                          </p:spTgt>
                                        </p:tgtEl>
                                      </p:cBhvr>
                                    </p:animEffect>
                                    <p:set>
                                      <p:cBhvr>
                                        <p:cTn id="12"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AF29DA5E-0228-4DAD-B1ED-D899D43B5658}"/>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97D04E30-6E3E-4B5F-99B4-B219C46D7B0D}"/>
              </a:ext>
            </a:extLst>
          </p:cNvPr>
          <p:cNvGrpSpPr/>
          <p:nvPr/>
        </p:nvGrpSpPr>
        <p:grpSpPr>
          <a:xfrm>
            <a:off x="-83177" y="-38100"/>
            <a:ext cx="13230125" cy="7842460"/>
            <a:chOff x="-83177" y="-38100"/>
            <a:chExt cx="13230125" cy="7842460"/>
          </a:xfrm>
        </p:grpSpPr>
        <p:pic>
          <p:nvPicPr>
            <p:cNvPr id="4" name="Picture 3">
              <a:extLst>
                <a:ext uri="{FF2B5EF4-FFF2-40B4-BE49-F238E27FC236}">
                  <a16:creationId xmlns:a16="http://schemas.microsoft.com/office/drawing/2014/main" xmlns="" id="{20CC4938-C8AB-4A9A-A5F2-78D3975F2372}"/>
                </a:ext>
              </a:extLst>
            </p:cNvPr>
            <p:cNvPicPr>
              <a:picLocks noChangeAspect="1"/>
            </p:cNvPicPr>
            <p:nvPr/>
          </p:nvPicPr>
          <p:blipFill rotWithShape="1">
            <a:blip r:embed="rId3">
              <a:alphaModFix amt="50000"/>
            </a:blip>
            <a:srcRect l="54096" t="53142" b="1"/>
            <a:stretch/>
          </p:blipFill>
          <p:spPr>
            <a:xfrm>
              <a:off x="6130497" y="4157241"/>
              <a:ext cx="7016451" cy="3620255"/>
            </a:xfrm>
            <a:prstGeom prst="rect">
              <a:avLst/>
            </a:prstGeom>
          </p:spPr>
        </p:pic>
        <p:pic>
          <p:nvPicPr>
            <p:cNvPr id="5" name="Picture 4">
              <a:extLst>
                <a:ext uri="{FF2B5EF4-FFF2-40B4-BE49-F238E27FC236}">
                  <a16:creationId xmlns:a16="http://schemas.microsoft.com/office/drawing/2014/main" xmlns="" id="{B06DFC09-F087-4DE7-8179-3359A789B866}"/>
                </a:ext>
              </a:extLst>
            </p:cNvPr>
            <p:cNvPicPr>
              <a:picLocks noChangeAspect="1"/>
            </p:cNvPicPr>
            <p:nvPr/>
          </p:nvPicPr>
          <p:blipFill rotWithShape="1">
            <a:blip r:embed="rId3">
              <a:alphaModFix amt="50000"/>
            </a:blip>
            <a:srcRect l="59679" b="46857"/>
            <a:stretch/>
          </p:blipFill>
          <p:spPr>
            <a:xfrm>
              <a:off x="6145153" y="-38100"/>
              <a:ext cx="6286963" cy="4188454"/>
            </a:xfrm>
            <a:prstGeom prst="rect">
              <a:avLst/>
            </a:prstGeom>
          </p:spPr>
        </p:pic>
        <p:pic>
          <p:nvPicPr>
            <p:cNvPr id="6" name="Picture 5">
              <a:extLst>
                <a:ext uri="{FF2B5EF4-FFF2-40B4-BE49-F238E27FC236}">
                  <a16:creationId xmlns:a16="http://schemas.microsoft.com/office/drawing/2014/main" xmlns="" id="{71FE7F8A-507A-4F8D-8833-A6ED1C60325C}"/>
                </a:ext>
              </a:extLst>
            </p:cNvPr>
            <p:cNvPicPr>
              <a:picLocks noChangeAspect="1"/>
            </p:cNvPicPr>
            <p:nvPr/>
          </p:nvPicPr>
          <p:blipFill rotWithShape="1">
            <a:blip r:embed="rId3">
              <a:alphaModFix amt="50000"/>
            </a:blip>
            <a:srcRect l="1" r="59680"/>
            <a:stretch/>
          </p:blipFill>
          <p:spPr>
            <a:xfrm>
              <a:off x="-83177" y="917"/>
              <a:ext cx="6224716" cy="7803443"/>
            </a:xfrm>
            <a:prstGeom prst="rect">
              <a:avLst/>
            </a:prstGeom>
          </p:spPr>
        </p:pic>
      </p:grpSp>
      <p:sp>
        <p:nvSpPr>
          <p:cNvPr id="2" name="Title 1">
            <a:extLst>
              <a:ext uri="{FF2B5EF4-FFF2-40B4-BE49-F238E27FC236}">
                <a16:creationId xmlns:a16="http://schemas.microsoft.com/office/drawing/2014/main" xmlns="" id="{C4B7A56F-28D6-401F-AE3E-CEA66B8B3C2D}"/>
              </a:ext>
            </a:extLst>
          </p:cNvPr>
          <p:cNvSpPr>
            <a:spLocks noGrp="1"/>
          </p:cNvSpPr>
          <p:nvPr>
            <p:ph type="title"/>
          </p:nvPr>
        </p:nvSpPr>
        <p:spPr>
          <a:xfrm>
            <a:off x="684212" y="4449232"/>
            <a:ext cx="8534400" cy="1507067"/>
          </a:xfrm>
        </p:spPr>
        <p:txBody>
          <a:bodyPr/>
          <a:lstStyle/>
          <a:p>
            <a:endParaRPr lang="en-US" dirty="0"/>
          </a:p>
        </p:txBody>
      </p:sp>
      <p:sp>
        <p:nvSpPr>
          <p:cNvPr id="9" name="Rectangle 8">
            <a:extLst>
              <a:ext uri="{FF2B5EF4-FFF2-40B4-BE49-F238E27FC236}">
                <a16:creationId xmlns:a16="http://schemas.microsoft.com/office/drawing/2014/main" xmlns="" id="{465D7201-8A29-49DE-8ACE-852EF1D84225}"/>
              </a:ext>
            </a:extLst>
          </p:cNvPr>
          <p:cNvSpPr/>
          <p:nvPr/>
        </p:nvSpPr>
        <p:spPr>
          <a:xfrm>
            <a:off x="-859845" y="-457200"/>
            <a:ext cx="14006793" cy="826156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E565262-5542-40A2-91CC-3EAE67328363}"/>
              </a:ext>
            </a:extLst>
          </p:cNvPr>
          <p:cNvSpPr>
            <a:spLocks noGrp="1"/>
          </p:cNvSpPr>
          <p:nvPr>
            <p:ph idx="1"/>
          </p:nvPr>
        </p:nvSpPr>
        <p:spPr>
          <a:xfrm>
            <a:off x="2309516" y="2409541"/>
            <a:ext cx="8534400" cy="3976794"/>
          </a:xfrm>
        </p:spPr>
        <p:txBody>
          <a:bodyPr>
            <a:normAutofit/>
          </a:bodyPr>
          <a:lstStyle/>
          <a:p>
            <a:pPr>
              <a:buFont typeface="Arial" panose="020B0604020202020204" pitchFamily="34" charset="0"/>
              <a:buChar char="•"/>
            </a:pPr>
            <a:r>
              <a:rPr lang="en-US" sz="3600" dirty="0">
                <a:solidFill>
                  <a:schemeClr val="tx1">
                    <a:lumMod val="50000"/>
                  </a:schemeClr>
                </a:solidFill>
              </a:rPr>
              <a:t>Corporate Job boards</a:t>
            </a:r>
          </a:p>
          <a:p>
            <a:pPr>
              <a:buFont typeface="Arial" panose="020B0604020202020204" pitchFamily="34" charset="0"/>
              <a:buChar char="•"/>
            </a:pPr>
            <a:r>
              <a:rPr lang="en-US" sz="3600" dirty="0">
                <a:solidFill>
                  <a:schemeClr val="tx1">
                    <a:lumMod val="50000"/>
                  </a:schemeClr>
                </a:solidFill>
              </a:rPr>
              <a:t>Recruiters</a:t>
            </a:r>
          </a:p>
          <a:p>
            <a:pPr>
              <a:buFont typeface="Arial" panose="020B0604020202020204" pitchFamily="34" charset="0"/>
              <a:buChar char="•"/>
            </a:pPr>
            <a:r>
              <a:rPr lang="en-US" sz="3600" dirty="0">
                <a:solidFill>
                  <a:schemeClr val="tx1">
                    <a:lumMod val="50000"/>
                  </a:schemeClr>
                </a:solidFill>
              </a:rPr>
              <a:t>Your network</a:t>
            </a:r>
          </a:p>
        </p:txBody>
      </p:sp>
      <p:sp>
        <p:nvSpPr>
          <p:cNvPr id="10" name="TextBox 9">
            <a:extLst>
              <a:ext uri="{FF2B5EF4-FFF2-40B4-BE49-F238E27FC236}">
                <a16:creationId xmlns:a16="http://schemas.microsoft.com/office/drawing/2014/main" xmlns="" id="{ECF109B5-9CB3-4FDF-B283-55A56F4D69D4}"/>
              </a:ext>
            </a:extLst>
          </p:cNvPr>
          <p:cNvSpPr txBox="1"/>
          <p:nvPr/>
        </p:nvSpPr>
        <p:spPr>
          <a:xfrm>
            <a:off x="856343" y="2408768"/>
            <a:ext cx="5285196" cy="523220"/>
          </a:xfrm>
          <a:prstGeom prst="rect">
            <a:avLst/>
          </a:prstGeom>
          <a:solidFill>
            <a:schemeClr val="tx1"/>
          </a:solidFill>
        </p:spPr>
        <p:txBody>
          <a:bodyPr wrap="square" rtlCol="0">
            <a:spAutoFit/>
          </a:bodyPr>
          <a:lstStyle/>
          <a:p>
            <a:r>
              <a:rPr lang="en-US" sz="2800" dirty="0">
                <a:solidFill>
                  <a:schemeClr val="bg1"/>
                </a:solidFill>
              </a:rPr>
              <a:t>Java Developer</a:t>
            </a:r>
          </a:p>
        </p:txBody>
      </p:sp>
      <p:sp>
        <p:nvSpPr>
          <p:cNvPr id="11" name="TextBox 10">
            <a:extLst>
              <a:ext uri="{FF2B5EF4-FFF2-40B4-BE49-F238E27FC236}">
                <a16:creationId xmlns:a16="http://schemas.microsoft.com/office/drawing/2014/main" xmlns="" id="{05203994-32D9-4C97-9CF7-36706F86E71F}"/>
              </a:ext>
            </a:extLst>
          </p:cNvPr>
          <p:cNvSpPr txBox="1"/>
          <p:nvPr/>
        </p:nvSpPr>
        <p:spPr>
          <a:xfrm>
            <a:off x="6352820" y="2408768"/>
            <a:ext cx="4130882" cy="523220"/>
          </a:xfrm>
          <a:prstGeom prst="rect">
            <a:avLst/>
          </a:prstGeom>
          <a:solidFill>
            <a:schemeClr val="tx1"/>
          </a:solidFill>
        </p:spPr>
        <p:txBody>
          <a:bodyPr wrap="square" rtlCol="0">
            <a:spAutoFit/>
          </a:bodyPr>
          <a:lstStyle/>
          <a:p>
            <a:r>
              <a:rPr lang="en-US" sz="2800" dirty="0">
                <a:solidFill>
                  <a:schemeClr val="bg1"/>
                </a:solidFill>
              </a:rPr>
              <a:t>New York  City</a:t>
            </a:r>
          </a:p>
        </p:txBody>
      </p:sp>
    </p:spTree>
    <p:extLst>
      <p:ext uri="{BB962C8B-B14F-4D97-AF65-F5344CB8AC3E}">
        <p14:creationId xmlns:p14="http://schemas.microsoft.com/office/powerpoint/2010/main" val="4136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3">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3">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par>
                          <p:cTn id="21" fill="hold">
                            <p:stCondLst>
                              <p:cond delay="1201"/>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1">
                                            <p:bg/>
                                          </p:spTgt>
                                        </p:tgtEl>
                                        <p:attrNameLst>
                                          <p:attrName>style.visibility</p:attrName>
                                        </p:attrNameLst>
                                      </p:cBhvr>
                                      <p:to>
                                        <p:strVal val="visible"/>
                                      </p:to>
                                    </p:set>
                                  </p:childTnLst>
                                </p:cTn>
                              </p:par>
                              <p:par>
                                <p:cTn id="24" presetID="1" presetClass="entr" presetSubtype="0" fill="hold" grpId="0" nodeType="withEffect">
                                  <p:stCondLst>
                                    <p:cond delay="0"/>
                                  </p:stCondLst>
                                  <p:iterate type="lt">
                                    <p:tmAbs val="100"/>
                                  </p:iterate>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P spid="11" grpId="0" uiExpand="1"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1C76815-3014-46CB-BF1B-62E5CF9011DE}"/>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age result for skill">
            <a:extLst>
              <a:ext uri="{FF2B5EF4-FFF2-40B4-BE49-F238E27FC236}">
                <a16:creationId xmlns:a16="http://schemas.microsoft.com/office/drawing/2014/main" xmlns="" id="{54ADDFB9-A50F-4D3F-B322-A8772E0AB55F}"/>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9305" y="-11380"/>
            <a:ext cx="12250611" cy="68807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BE0A252-6876-439D-A9B7-31AB6DFBF6DC}"/>
              </a:ext>
            </a:extLst>
          </p:cNvPr>
          <p:cNvSpPr>
            <a:spLocks noGrp="1"/>
          </p:cNvSpPr>
          <p:nvPr>
            <p:ph type="title"/>
          </p:nvPr>
        </p:nvSpPr>
        <p:spPr>
          <a:xfrm>
            <a:off x="684212" y="4487332"/>
            <a:ext cx="8534400" cy="1507067"/>
          </a:xfrm>
        </p:spPr>
        <p:txBody>
          <a:bodyPr/>
          <a:lstStyle/>
          <a:p>
            <a:r>
              <a:rPr lang="en-US" b="1" dirty="0">
                <a:solidFill>
                  <a:schemeClr val="bg1"/>
                </a:solidFill>
              </a:rPr>
              <a:t>II. developing Your Expertise</a:t>
            </a:r>
          </a:p>
        </p:txBody>
      </p:sp>
    </p:spTree>
    <p:extLst>
      <p:ext uri="{BB962C8B-B14F-4D97-AF65-F5344CB8AC3E}">
        <p14:creationId xmlns:p14="http://schemas.microsoft.com/office/powerpoint/2010/main" val="3812624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D0D011A0-F9A6-4826-A7DD-F038A949C76C}"/>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Image result for expertise">
            <a:extLst>
              <a:ext uri="{FF2B5EF4-FFF2-40B4-BE49-F238E27FC236}">
                <a16:creationId xmlns:a16="http://schemas.microsoft.com/office/drawing/2014/main" xmlns="" id="{BCA6BFB1-DC59-447E-8C03-E5BE222399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4944" y="30763"/>
            <a:ext cx="12077056" cy="68208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64A32851-E984-4AE0-A709-15F70C871204}"/>
              </a:ext>
            </a:extLst>
          </p:cNvPr>
          <p:cNvSpPr/>
          <p:nvPr/>
        </p:nvSpPr>
        <p:spPr>
          <a:xfrm>
            <a:off x="114944" y="1141542"/>
            <a:ext cx="11705229" cy="5509200"/>
          </a:xfrm>
          <a:prstGeom prst="rect">
            <a:avLst/>
          </a:prstGeom>
        </p:spPr>
        <p:txBody>
          <a:bodyPr wrap="square">
            <a:spAutoFit/>
          </a:bodyPr>
          <a:lstStyle/>
          <a:p>
            <a:pPr fontAlgn="ctr"/>
            <a:r>
              <a:rPr lang="en-US" sz="3200" dirty="0">
                <a:solidFill>
                  <a:schemeClr val="tx1">
                    <a:lumMod val="50000"/>
                  </a:schemeClr>
                </a:solidFill>
                <a:latin typeface="Calibri" panose="020F0502020204030204" pitchFamily="34" charset="0"/>
              </a:rPr>
              <a:t>	Technologies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Cloud</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Machine Learning</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Big Data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Reactive Programming </a:t>
            </a:r>
          </a:p>
          <a:p>
            <a:pPr marL="800100" lvl="1" indent="-457200" fontAlgn="ctr">
              <a:buFont typeface="Arial" panose="020B0604020202020204" pitchFamily="34" charset="0"/>
              <a:buChar char="•"/>
            </a:pPr>
            <a:endParaRPr lang="en-US" sz="3200" dirty="0">
              <a:solidFill>
                <a:schemeClr val="tx1">
                  <a:lumMod val="50000"/>
                </a:schemeClr>
              </a:solidFill>
              <a:latin typeface="Calibri" panose="020F0502020204030204" pitchFamily="34" charset="0"/>
            </a:endParaRPr>
          </a:p>
          <a:p>
            <a:pPr marL="342900" lvl="1" fontAlgn="ctr"/>
            <a:r>
              <a:rPr lang="en-US" sz="3200" dirty="0">
                <a:solidFill>
                  <a:schemeClr val="tx1">
                    <a:lumMod val="50000"/>
                  </a:schemeClr>
                </a:solidFill>
                <a:latin typeface="Calibri" panose="020F0502020204030204" pitchFamily="34" charset="0"/>
              </a:rPr>
              <a:t> Languages</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JavaScript</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Java</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Python</a:t>
            </a:r>
          </a:p>
          <a:p>
            <a:pPr marL="800100" lvl="1" indent="-457200" fontAlgn="ctr">
              <a:buFont typeface="Arial" panose="020B0604020202020204" pitchFamily="34" charset="0"/>
              <a:buChar char="•"/>
            </a:pPr>
            <a:r>
              <a:rPr lang="en-US" sz="3200" dirty="0">
                <a:solidFill>
                  <a:schemeClr val="tx1">
                    <a:lumMod val="50000"/>
                  </a:schemeClr>
                </a:solidFill>
                <a:latin typeface="Calibri" panose="020F0502020204030204" pitchFamily="34" charset="0"/>
              </a:rPr>
              <a:t>Golang</a:t>
            </a:r>
          </a:p>
        </p:txBody>
      </p:sp>
      <p:sp>
        <p:nvSpPr>
          <p:cNvPr id="13" name="Content Placeholder 5">
            <a:extLst>
              <a:ext uri="{FF2B5EF4-FFF2-40B4-BE49-F238E27FC236}">
                <a16:creationId xmlns:a16="http://schemas.microsoft.com/office/drawing/2014/main" xmlns="" id="{BDEA438F-C038-4F2E-95BB-E6C1392B4D16}"/>
              </a:ext>
            </a:extLst>
          </p:cNvPr>
          <p:cNvSpPr txBox="1">
            <a:spLocks/>
          </p:cNvSpPr>
          <p:nvPr/>
        </p:nvSpPr>
        <p:spPr>
          <a:xfrm>
            <a:off x="1437331" y="389605"/>
            <a:ext cx="8983223" cy="169148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dirty="0">
                <a:solidFill>
                  <a:schemeClr val="bg1"/>
                </a:solidFill>
              </a:rPr>
              <a:t>Technologies and Languages</a:t>
            </a:r>
          </a:p>
        </p:txBody>
      </p:sp>
      <p:grpSp>
        <p:nvGrpSpPr>
          <p:cNvPr id="16" name="Group 15">
            <a:extLst>
              <a:ext uri="{FF2B5EF4-FFF2-40B4-BE49-F238E27FC236}">
                <a16:creationId xmlns:a16="http://schemas.microsoft.com/office/drawing/2014/main" xmlns="" id="{7E203025-6AB0-4327-8FFF-2F24B84CA306}"/>
              </a:ext>
            </a:extLst>
          </p:cNvPr>
          <p:cNvGrpSpPr/>
          <p:nvPr/>
        </p:nvGrpSpPr>
        <p:grpSpPr>
          <a:xfrm>
            <a:off x="4943314" y="1267079"/>
            <a:ext cx="6729707" cy="5383663"/>
            <a:chOff x="4868178" y="1474337"/>
            <a:chExt cx="6729707" cy="5383663"/>
          </a:xfrm>
        </p:grpSpPr>
        <p:grpSp>
          <p:nvGrpSpPr>
            <p:cNvPr id="11" name="Group 10">
              <a:extLst>
                <a:ext uri="{FF2B5EF4-FFF2-40B4-BE49-F238E27FC236}">
                  <a16:creationId xmlns:a16="http://schemas.microsoft.com/office/drawing/2014/main" xmlns="" id="{53ECC5C0-0D0F-4EC5-8756-1FAEB3A6180E}"/>
                </a:ext>
              </a:extLst>
            </p:cNvPr>
            <p:cNvGrpSpPr/>
            <p:nvPr/>
          </p:nvGrpSpPr>
          <p:grpSpPr>
            <a:xfrm>
              <a:off x="4868178" y="1474337"/>
              <a:ext cx="6729707" cy="5383663"/>
              <a:chOff x="5141043" y="806658"/>
              <a:chExt cx="6757829" cy="5352366"/>
            </a:xfrm>
          </p:grpSpPr>
          <p:sp>
            <p:nvSpPr>
              <p:cNvPr id="9" name="Rectangle 8">
                <a:extLst>
                  <a:ext uri="{FF2B5EF4-FFF2-40B4-BE49-F238E27FC236}">
                    <a16:creationId xmlns:a16="http://schemas.microsoft.com/office/drawing/2014/main" xmlns="" id="{ABD97DEE-3BC9-4736-A835-066950DB7DF5}"/>
                  </a:ext>
                </a:extLst>
              </p:cNvPr>
              <p:cNvSpPr/>
              <p:nvPr/>
            </p:nvSpPr>
            <p:spPr>
              <a:xfrm>
                <a:off x="5141043" y="806658"/>
                <a:ext cx="6757829" cy="53523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D47CE7A-992A-4100-8E8E-65F080432102}"/>
                  </a:ext>
                </a:extLst>
              </p:cNvPr>
              <p:cNvSpPr/>
              <p:nvPr/>
            </p:nvSpPr>
            <p:spPr>
              <a:xfrm>
                <a:off x="5421798" y="5640160"/>
                <a:ext cx="5497018" cy="369332"/>
              </a:xfrm>
              <a:prstGeom prst="rect">
                <a:avLst/>
              </a:prstGeom>
            </p:spPr>
            <p:txBody>
              <a:bodyPr wrap="none">
                <a:spAutoFit/>
              </a:bodyPr>
              <a:lstStyle/>
              <a:p>
                <a:r>
                  <a:rPr lang="en-US" dirty="0">
                    <a:solidFill>
                      <a:schemeClr val="bg1"/>
                    </a:solidFill>
                  </a:rPr>
                  <a:t>https://insights.stackoverflow.com/survey/2018/</a:t>
                </a:r>
              </a:p>
            </p:txBody>
          </p:sp>
        </p:grpSp>
        <p:pic>
          <p:nvPicPr>
            <p:cNvPr id="15" name="Picture 14">
              <a:extLst>
                <a:ext uri="{FF2B5EF4-FFF2-40B4-BE49-F238E27FC236}">
                  <a16:creationId xmlns:a16="http://schemas.microsoft.com/office/drawing/2014/main" xmlns="" id="{58F4646C-4E6E-4A2F-85ED-EF580CE89B6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Lst>
            </a:blip>
            <a:srcRect l="4104" r="27927"/>
            <a:stretch/>
          </p:blipFill>
          <p:spPr>
            <a:xfrm>
              <a:off x="4906314" y="1474338"/>
              <a:ext cx="6606511" cy="4883326"/>
            </a:xfrm>
            <a:prstGeom prst="rect">
              <a:avLst/>
            </a:prstGeom>
          </p:spPr>
        </p:pic>
      </p:grpSp>
    </p:spTree>
    <p:extLst>
      <p:ext uri="{BB962C8B-B14F-4D97-AF65-F5344CB8AC3E}">
        <p14:creationId xmlns:p14="http://schemas.microsoft.com/office/powerpoint/2010/main" val="360628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6">
                                            <p:txEl>
                                              <p:pRg st="0" end="0"/>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6">
                                            <p:txEl>
                                              <p:pRg st="1" end="1"/>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6">
                                            <p:txEl>
                                              <p:pRg st="2" end="2"/>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6">
                                            <p:txEl>
                                              <p:pRg st="3" end="3"/>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6">
                                            <p:txEl>
                                              <p:pRg st="4" end="4"/>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 fill="hold"/>
                                        <p:tgtEl>
                                          <p:spTgt spid="6">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6">
                                            <p:txEl>
                                              <p:pRg st="7" end="7"/>
                                            </p:txEl>
                                          </p:spTgt>
                                        </p:tgtEl>
                                        <p:attrNameLst>
                                          <p:attrName>style.color</p:attrName>
                                        </p:attrNameLst>
                                      </p:cBhvr>
                                      <p:to>
                                        <a:srgbClr val="0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 fill="hold"/>
                                        <p:tgtEl>
                                          <p:spTgt spid="6">
                                            <p:txEl>
                                              <p:pRg st="8" end="8"/>
                                            </p:txEl>
                                          </p:spTgt>
                                        </p:tgtEl>
                                        <p:attrNameLst>
                                          <p:attrName>style.color</p:attrName>
                                        </p:attrNameLst>
                                      </p:cBhvr>
                                      <p:to>
                                        <a:srgbClr val="0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6">
                                            <p:txEl>
                                              <p:pRg st="9" end="9"/>
                                            </p:txEl>
                                          </p:spTgt>
                                        </p:tgtEl>
                                        <p:attrNameLst>
                                          <p:attrName>style.color</p:attrName>
                                        </p:attrNameLst>
                                      </p:cBhvr>
                                      <p:to>
                                        <a:srgbClr val="0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6">
                                            <p:txEl>
                                              <p:pRg st="10" end="10"/>
                                            </p:txEl>
                                          </p:spTgt>
                                        </p:tgtEl>
                                        <p:attrNameLst>
                                          <p:attrName>style.color</p:attrName>
                                        </p:attrNameLst>
                                      </p:cBhvr>
                                      <p:to>
                                        <a:srgbClr val="000000"/>
                                      </p:to>
                                    </p:animClr>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4551</TotalTime>
  <Words>1438</Words>
  <Application>Microsoft Office PowerPoint</Application>
  <PresentationFormat>Custom</PresentationFormat>
  <Paragraphs>144</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Slice</vt:lpstr>
      <vt:lpstr>Recipe FOR Success in IT</vt:lpstr>
      <vt:lpstr>PowerPoint Presentation</vt:lpstr>
      <vt:lpstr>I. Landing (and keeping) a CAREER KIND of Job</vt:lpstr>
      <vt:lpstr>PowerPoint Presentation</vt:lpstr>
      <vt:lpstr>PowerPoint Presentation</vt:lpstr>
      <vt:lpstr>PowerPoint Presentation</vt:lpstr>
      <vt:lpstr>PowerPoint Presentation</vt:lpstr>
      <vt:lpstr>II. developing Your Expertise</vt:lpstr>
      <vt:lpstr>PowerPoint Presentation</vt:lpstr>
      <vt:lpstr>It’s not that I’m So Smart…  It’s just that I stay with the problem longer</vt:lpstr>
      <vt:lpstr>III. developing Your Network</vt:lpstr>
      <vt:lpstr>PowerPoint Presentation</vt:lpstr>
      <vt:lpstr>A GOOD HOCKEY PLAYER PLAYS WHERE THE PUCK IS;    A GREAT HOCKEY PLAYER PLAYS WHERE THE PUCK IS GOING.</vt:lpstr>
      <vt:lpstr>PowerPoint Presentation</vt:lpstr>
      <vt:lpstr>PowerPoint Presentation</vt:lpstr>
      <vt:lpstr>IV. Office Etiquette</vt:lpstr>
      <vt:lpstr>PowerPoint Presentation</vt:lpstr>
      <vt:lpstr>V. In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Success in IT</dc:title>
  <dc:creator>Victor Grazi</dc:creator>
  <cp:lastModifiedBy>Grazi, Victor (IT/US)</cp:lastModifiedBy>
  <cp:revision>8</cp:revision>
  <dcterms:created xsi:type="dcterms:W3CDTF">2018-11-15T00:39:55Z</dcterms:created>
  <dcterms:modified xsi:type="dcterms:W3CDTF">2018-11-19T19:37:59Z</dcterms:modified>
</cp:coreProperties>
</file>